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73" r:id="rId3"/>
    <p:sldId id="266" r:id="rId4"/>
    <p:sldId id="274" r:id="rId5"/>
    <p:sldId id="275" r:id="rId6"/>
    <p:sldId id="259" r:id="rId7"/>
    <p:sldId id="260" r:id="rId8"/>
    <p:sldId id="261" r:id="rId9"/>
    <p:sldId id="263" r:id="rId10"/>
    <p:sldId id="264" r:id="rId11"/>
    <p:sldId id="265" r:id="rId12"/>
    <p:sldId id="267" r:id="rId13"/>
    <p:sldId id="276" r:id="rId14"/>
    <p:sldId id="277" r:id="rId15"/>
    <p:sldId id="278" r:id="rId16"/>
    <p:sldId id="268" r:id="rId17"/>
    <p:sldId id="279" r:id="rId18"/>
    <p:sldId id="280" r:id="rId19"/>
    <p:sldId id="281" r:id="rId20"/>
    <p:sldId id="269" r:id="rId21"/>
    <p:sldId id="282" r:id="rId22"/>
    <p:sldId id="284" r:id="rId23"/>
    <p:sldId id="283" r:id="rId24"/>
    <p:sldId id="270" r:id="rId25"/>
    <p:sldId id="285" r:id="rId26"/>
    <p:sldId id="286" r:id="rId27"/>
    <p:sldId id="287" r:id="rId28"/>
    <p:sldId id="271" r:id="rId29"/>
    <p:sldId id="288" r:id="rId30"/>
    <p:sldId id="289" r:id="rId31"/>
    <p:sldId id="290" r:id="rId32"/>
    <p:sldId id="272" r:id="rId33"/>
    <p:sldId id="291" r:id="rId34"/>
    <p:sldId id="292" r:id="rId35"/>
    <p:sldId id="293" r:id="rId36"/>
    <p:sldId id="25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C681731-2F5C-4EB1-A613-3E0D734D0AB3}">
          <p14:sldIdLst>
            <p14:sldId id="256"/>
          </p14:sldIdLst>
        </p14:section>
        <p14:section name="Summary Section" id="{5DB89C18-2450-47F1-8356-E96134B09DDF}">
          <p14:sldIdLst>
            <p14:sldId id="273"/>
          </p14:sldIdLst>
        </p14:section>
        <p14:section name="Apel" id="{4D04E098-2A98-4214-B13D-53488DDFB861}">
          <p14:sldIdLst>
            <p14:sldId id="266"/>
            <p14:sldId id="274"/>
            <p14:sldId id="275"/>
            <p14:sldId id="259"/>
            <p14:sldId id="260"/>
            <p14:sldId id="261"/>
            <p14:sldId id="263"/>
            <p14:sldId id="264"/>
            <p14:sldId id="265"/>
          </p14:sldIdLst>
        </p14:section>
        <p14:section name="Liebig" id="{C71A9F2F-C877-4B24-B48E-80922AE39E65}">
          <p14:sldIdLst>
            <p14:sldId id="267"/>
            <p14:sldId id="276"/>
            <p14:sldId id="277"/>
            <p14:sldId id="278"/>
          </p14:sldIdLst>
        </p14:section>
        <p14:section name="Midtgaard" id="{DAB6F46B-91D1-4BAF-812C-C84ED5AFCDB0}">
          <p14:sldIdLst>
            <p14:sldId id="268"/>
            <p14:sldId id="279"/>
            <p14:sldId id="280"/>
            <p14:sldId id="281"/>
          </p14:sldIdLst>
        </p14:section>
        <p14:section name="Kastner" id="{6D02E88D-8E9A-4B7C-963B-BD7321E70B3F}">
          <p14:sldIdLst>
            <p14:sldId id="269"/>
            <p14:sldId id="282"/>
            <p14:sldId id="284"/>
            <p14:sldId id="283"/>
          </p14:sldIdLst>
        </p14:section>
        <p14:section name="Gazzillo" id="{10453073-A4EF-4ADE-853C-283DEABEF1F1}">
          <p14:sldIdLst>
            <p14:sldId id="270"/>
            <p14:sldId id="285"/>
            <p14:sldId id="286"/>
            <p14:sldId id="287"/>
          </p14:sldIdLst>
        </p14:section>
        <p14:section name="Bodden" id="{070D9104-EDC0-4526-BC03-B8735222AE51}">
          <p14:sldIdLst>
            <p14:sldId id="271"/>
            <p14:sldId id="288"/>
            <p14:sldId id="289"/>
            <p14:sldId id="290"/>
          </p14:sldIdLst>
        </p14:section>
        <p14:section name="Classen" id="{916CAC13-82D1-410D-953F-B73487ED3522}">
          <p14:sldIdLst>
            <p14:sldId id="272"/>
            <p14:sldId id="291"/>
            <p14:sldId id="292"/>
            <p14:sldId id="293"/>
          </p14:sldIdLst>
        </p14:section>
        <p14:section name="End" id="{38793B7D-3ECF-42A2-A344-398AF75B35BE}">
          <p14:sldIdLst>
            <p14:sldId id="25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my Shahin" initials="RS" lastIdx="1" clrIdx="0">
    <p:extLst>
      <p:ext uri="{19B8F6BF-5375-455C-9EA6-DF929625EA0E}">
        <p15:presenceInfo xmlns:p15="http://schemas.microsoft.com/office/powerpoint/2012/main" userId="88054a4ea0c5ec0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8" d="100"/>
          <a:sy n="88" d="100"/>
        </p:scale>
        <p:origin x="90" y="9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03D7C4-7A52-42FC-8016-7FE310BAC717}" type="datetimeFigureOut">
              <a:rPr lang="en-CA" smtClean="0"/>
              <a:t>2018-03-11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44B80-E642-4A73-A7E6-33D2A982F192}" type="slidenum">
              <a:rPr lang="en-CA" smtClean="0"/>
              <a:t>‹#›</a:t>
            </a:fld>
            <a:endParaRPr lang="en-CA"/>
          </a:p>
        </p:txBody>
      </p:sp>
    </p:spTree>
    <p:extLst>
      <p:ext uri="{BB962C8B-B14F-4D97-AF65-F5344CB8AC3E}">
        <p14:creationId xmlns:p14="http://schemas.microsoft.com/office/powerpoint/2010/main" val="1596711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ICSE’13 – Sven </a:t>
            </a:r>
            <a:r>
              <a:rPr lang="en-CA" dirty="0" err="1"/>
              <a:t>Apel</a:t>
            </a:r>
            <a:r>
              <a:rPr lang="en-CA" dirty="0"/>
              <a:t> et al. – University of Passau, Germany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Product-based, Sample-based and Family-based strategies</a:t>
            </a:r>
          </a:p>
          <a:p>
            <a:endParaRPr lang="en-CA" dirty="0"/>
          </a:p>
        </p:txBody>
      </p:sp>
      <p:sp>
        <p:nvSpPr>
          <p:cNvPr id="4" name="Slide Number Placeholder 3"/>
          <p:cNvSpPr>
            <a:spLocks noGrp="1"/>
          </p:cNvSpPr>
          <p:nvPr>
            <p:ph type="sldNum" sz="quarter" idx="10"/>
          </p:nvPr>
        </p:nvSpPr>
        <p:spPr/>
        <p:txBody>
          <a:bodyPr/>
          <a:lstStyle/>
          <a:p>
            <a:fld id="{68344B80-E642-4A73-A7E6-33D2A982F192}" type="slidenum">
              <a:rPr lang="en-CA" smtClean="0"/>
              <a:t>6</a:t>
            </a:fld>
            <a:endParaRPr lang="en-CA"/>
          </a:p>
        </p:txBody>
      </p:sp>
    </p:spTree>
    <p:extLst>
      <p:ext uri="{BB962C8B-B14F-4D97-AF65-F5344CB8AC3E}">
        <p14:creationId xmlns:p14="http://schemas.microsoft.com/office/powerpoint/2010/main" val="2923637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ICSE’13 – Sven </a:t>
            </a:r>
            <a:r>
              <a:rPr lang="en-CA" dirty="0" err="1"/>
              <a:t>Apel</a:t>
            </a:r>
            <a:r>
              <a:rPr lang="en-CA" dirty="0"/>
              <a:t> et al. – University of Passau, Germany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Product-based, Sample-based and Family-based strategies</a:t>
            </a:r>
          </a:p>
          <a:p>
            <a:endParaRPr lang="en-CA" dirty="0"/>
          </a:p>
        </p:txBody>
      </p:sp>
      <p:sp>
        <p:nvSpPr>
          <p:cNvPr id="4" name="Slide Number Placeholder 3"/>
          <p:cNvSpPr>
            <a:spLocks noGrp="1"/>
          </p:cNvSpPr>
          <p:nvPr>
            <p:ph type="sldNum" sz="quarter" idx="10"/>
          </p:nvPr>
        </p:nvSpPr>
        <p:spPr/>
        <p:txBody>
          <a:bodyPr/>
          <a:lstStyle/>
          <a:p>
            <a:fld id="{68344B80-E642-4A73-A7E6-33D2A982F192}" type="slidenum">
              <a:rPr lang="en-CA" smtClean="0"/>
              <a:t>7</a:t>
            </a:fld>
            <a:endParaRPr lang="en-CA"/>
          </a:p>
        </p:txBody>
      </p:sp>
    </p:spTree>
    <p:extLst>
      <p:ext uri="{BB962C8B-B14F-4D97-AF65-F5344CB8AC3E}">
        <p14:creationId xmlns:p14="http://schemas.microsoft.com/office/powerpoint/2010/main" val="901410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ICSE’13 – Sven </a:t>
            </a:r>
            <a:r>
              <a:rPr lang="en-CA" dirty="0" err="1"/>
              <a:t>Apel</a:t>
            </a:r>
            <a:r>
              <a:rPr lang="en-CA" dirty="0"/>
              <a:t> et al. – University of Passau, Germany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Product-based, Sample-based and Family-based strategies</a:t>
            </a:r>
          </a:p>
          <a:p>
            <a:endParaRPr lang="en-CA" dirty="0"/>
          </a:p>
        </p:txBody>
      </p:sp>
      <p:sp>
        <p:nvSpPr>
          <p:cNvPr id="4" name="Slide Number Placeholder 3"/>
          <p:cNvSpPr>
            <a:spLocks noGrp="1"/>
          </p:cNvSpPr>
          <p:nvPr>
            <p:ph type="sldNum" sz="quarter" idx="10"/>
          </p:nvPr>
        </p:nvSpPr>
        <p:spPr/>
        <p:txBody>
          <a:bodyPr/>
          <a:lstStyle/>
          <a:p>
            <a:fld id="{68344B80-E642-4A73-A7E6-33D2A982F192}" type="slidenum">
              <a:rPr lang="en-CA" smtClean="0"/>
              <a:t>8</a:t>
            </a:fld>
            <a:endParaRPr lang="en-CA"/>
          </a:p>
        </p:txBody>
      </p:sp>
    </p:spTree>
    <p:extLst>
      <p:ext uri="{BB962C8B-B14F-4D97-AF65-F5344CB8AC3E}">
        <p14:creationId xmlns:p14="http://schemas.microsoft.com/office/powerpoint/2010/main" val="2169500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Aspect weaving</a:t>
            </a:r>
          </a:p>
          <a:p>
            <a:r>
              <a:rPr lang="en-CA" dirty="0"/>
              <a:t>Boolean variable per feature</a:t>
            </a:r>
          </a:p>
          <a:p>
            <a:r>
              <a:rPr lang="en-CA" dirty="0"/>
              <a:t>Feature model predicate</a:t>
            </a:r>
          </a:p>
          <a:p>
            <a:r>
              <a:rPr lang="en-CA" dirty="0"/>
              <a:t>Incoming dispatch function</a:t>
            </a:r>
          </a:p>
        </p:txBody>
      </p:sp>
      <p:sp>
        <p:nvSpPr>
          <p:cNvPr id="4" name="Slide Number Placeholder 3"/>
          <p:cNvSpPr>
            <a:spLocks noGrp="1"/>
          </p:cNvSpPr>
          <p:nvPr>
            <p:ph type="sldNum" sz="quarter" idx="10"/>
          </p:nvPr>
        </p:nvSpPr>
        <p:spPr/>
        <p:txBody>
          <a:bodyPr/>
          <a:lstStyle/>
          <a:p>
            <a:fld id="{68344B80-E642-4A73-A7E6-33D2A982F192}" type="slidenum">
              <a:rPr lang="en-CA" smtClean="0"/>
              <a:t>9</a:t>
            </a:fld>
            <a:endParaRPr lang="en-CA"/>
          </a:p>
        </p:txBody>
      </p:sp>
    </p:spTree>
    <p:extLst>
      <p:ext uri="{BB962C8B-B14F-4D97-AF65-F5344CB8AC3E}">
        <p14:creationId xmlns:p14="http://schemas.microsoft.com/office/powerpoint/2010/main" val="1770323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Evaluation: small systems (LOC, features, specifications and # of products)</a:t>
            </a:r>
          </a:p>
          <a:p>
            <a:r>
              <a:rPr lang="en-CA" dirty="0" err="1"/>
              <a:t>CPAChecker</a:t>
            </a:r>
            <a:r>
              <a:rPr lang="en-CA" dirty="0"/>
              <a:t> for C code, Java Pathfinder for Java</a:t>
            </a:r>
          </a:p>
          <a:p>
            <a:r>
              <a:rPr lang="en-CA" dirty="0"/>
              <a:t>Product-based is the baseline</a:t>
            </a:r>
          </a:p>
          <a:p>
            <a:r>
              <a:rPr lang="en-CA" dirty="0"/>
              <a:t>Sampling does not find all defects</a:t>
            </a:r>
          </a:p>
          <a:p>
            <a:r>
              <a:rPr lang="en-CA" dirty="0"/>
              <a:t>In some cases family-based outperform sampling</a:t>
            </a:r>
          </a:p>
        </p:txBody>
      </p:sp>
      <p:sp>
        <p:nvSpPr>
          <p:cNvPr id="4" name="Slide Number Placeholder 3"/>
          <p:cNvSpPr>
            <a:spLocks noGrp="1"/>
          </p:cNvSpPr>
          <p:nvPr>
            <p:ph type="sldNum" sz="quarter" idx="10"/>
          </p:nvPr>
        </p:nvSpPr>
        <p:spPr/>
        <p:txBody>
          <a:bodyPr/>
          <a:lstStyle/>
          <a:p>
            <a:fld id="{68344B80-E642-4A73-A7E6-33D2A982F192}" type="slidenum">
              <a:rPr lang="en-CA" smtClean="0"/>
              <a:t>10</a:t>
            </a:fld>
            <a:endParaRPr lang="en-CA"/>
          </a:p>
        </p:txBody>
      </p:sp>
    </p:spTree>
    <p:extLst>
      <p:ext uri="{BB962C8B-B14F-4D97-AF65-F5344CB8AC3E}">
        <p14:creationId xmlns:p14="http://schemas.microsoft.com/office/powerpoint/2010/main" val="2189393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Evaluation: small systems (LOC, features, specifications and # of products)</a:t>
            </a:r>
          </a:p>
          <a:p>
            <a:r>
              <a:rPr lang="en-CA" dirty="0" err="1"/>
              <a:t>CPAChecker</a:t>
            </a:r>
            <a:r>
              <a:rPr lang="en-CA" dirty="0"/>
              <a:t> for C code, Java Pathfinder for Java</a:t>
            </a:r>
          </a:p>
          <a:p>
            <a:r>
              <a:rPr lang="en-CA" dirty="0"/>
              <a:t>Product-based is the baseline</a:t>
            </a:r>
          </a:p>
          <a:p>
            <a:r>
              <a:rPr lang="en-CA" dirty="0"/>
              <a:t>Sampling does not find all defects</a:t>
            </a:r>
          </a:p>
          <a:p>
            <a:r>
              <a:rPr lang="en-CA" dirty="0"/>
              <a:t>In some cases family-based outperform sampling</a:t>
            </a:r>
          </a:p>
        </p:txBody>
      </p:sp>
      <p:sp>
        <p:nvSpPr>
          <p:cNvPr id="4" name="Slide Number Placeholder 3"/>
          <p:cNvSpPr>
            <a:spLocks noGrp="1"/>
          </p:cNvSpPr>
          <p:nvPr>
            <p:ph type="sldNum" sz="quarter" idx="10"/>
          </p:nvPr>
        </p:nvSpPr>
        <p:spPr/>
        <p:txBody>
          <a:bodyPr/>
          <a:lstStyle/>
          <a:p>
            <a:fld id="{68344B80-E642-4A73-A7E6-33D2A982F192}" type="slidenum">
              <a:rPr lang="en-CA" smtClean="0"/>
              <a:t>11</a:t>
            </a:fld>
            <a:endParaRPr lang="en-CA"/>
          </a:p>
        </p:txBody>
      </p:sp>
    </p:spTree>
    <p:extLst>
      <p:ext uri="{BB962C8B-B14F-4D97-AF65-F5344CB8AC3E}">
        <p14:creationId xmlns:p14="http://schemas.microsoft.com/office/powerpoint/2010/main" val="1889748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A71DA-5EC0-4D36-BFDE-210C260F6D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0AF891FC-E8A0-47CE-91B7-90B4956C93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A01DF12E-BC50-4A7B-9760-27228DE41819}"/>
              </a:ext>
            </a:extLst>
          </p:cNvPr>
          <p:cNvSpPr>
            <a:spLocks noGrp="1"/>
          </p:cNvSpPr>
          <p:nvPr>
            <p:ph type="dt" sz="half" idx="10"/>
          </p:nvPr>
        </p:nvSpPr>
        <p:spPr/>
        <p:txBody>
          <a:bodyPr/>
          <a:lstStyle/>
          <a:p>
            <a:fld id="{0D8164AF-4D6E-44F5-BD76-2201DA7E5EEB}" type="datetime1">
              <a:rPr lang="en-CA" smtClean="0"/>
              <a:t>2018-03-11</a:t>
            </a:fld>
            <a:endParaRPr lang="en-CA"/>
          </a:p>
        </p:txBody>
      </p:sp>
      <p:sp>
        <p:nvSpPr>
          <p:cNvPr id="5" name="Footer Placeholder 4">
            <a:extLst>
              <a:ext uri="{FF2B5EF4-FFF2-40B4-BE49-F238E27FC236}">
                <a16:creationId xmlns:a16="http://schemas.microsoft.com/office/drawing/2014/main" id="{6BD9433F-8B38-4102-BA1F-DCD67E2446D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85EAEB1-593F-4D4A-9517-8FA5F2040560}"/>
              </a:ext>
            </a:extLst>
          </p:cNvPr>
          <p:cNvSpPr>
            <a:spLocks noGrp="1"/>
          </p:cNvSpPr>
          <p:nvPr>
            <p:ph type="sldNum" sz="quarter" idx="12"/>
          </p:nvPr>
        </p:nvSpPr>
        <p:spPr/>
        <p:txBody>
          <a:bodyPr/>
          <a:lstStyle/>
          <a:p>
            <a:fld id="{89456DF9-7ABE-4DA3-87DA-B2AEED84E1A6}" type="slidenum">
              <a:rPr lang="en-CA" smtClean="0"/>
              <a:t>‹#›</a:t>
            </a:fld>
            <a:endParaRPr lang="en-CA"/>
          </a:p>
        </p:txBody>
      </p:sp>
    </p:spTree>
    <p:extLst>
      <p:ext uri="{BB962C8B-B14F-4D97-AF65-F5344CB8AC3E}">
        <p14:creationId xmlns:p14="http://schemas.microsoft.com/office/powerpoint/2010/main" val="866144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22B61-BE60-48CB-94F1-E7ED67E34E81}"/>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025F180-3F32-4E5F-AD0E-F1039689FE5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70416E2-CB9E-4249-A8A6-2404D2E0DF31}"/>
              </a:ext>
            </a:extLst>
          </p:cNvPr>
          <p:cNvSpPr>
            <a:spLocks noGrp="1"/>
          </p:cNvSpPr>
          <p:nvPr>
            <p:ph type="dt" sz="half" idx="10"/>
          </p:nvPr>
        </p:nvSpPr>
        <p:spPr/>
        <p:txBody>
          <a:bodyPr/>
          <a:lstStyle/>
          <a:p>
            <a:fld id="{72790011-C1A1-486D-B78E-337B9DFCB209}" type="datetime1">
              <a:rPr lang="en-CA" smtClean="0"/>
              <a:t>2018-03-11</a:t>
            </a:fld>
            <a:endParaRPr lang="en-CA"/>
          </a:p>
        </p:txBody>
      </p:sp>
      <p:sp>
        <p:nvSpPr>
          <p:cNvPr id="5" name="Footer Placeholder 4">
            <a:extLst>
              <a:ext uri="{FF2B5EF4-FFF2-40B4-BE49-F238E27FC236}">
                <a16:creationId xmlns:a16="http://schemas.microsoft.com/office/drawing/2014/main" id="{53D0C073-3E40-4DCD-8333-884ABB7B699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FA76B97-B47B-4023-8F67-0744434356DE}"/>
              </a:ext>
            </a:extLst>
          </p:cNvPr>
          <p:cNvSpPr>
            <a:spLocks noGrp="1"/>
          </p:cNvSpPr>
          <p:nvPr>
            <p:ph type="sldNum" sz="quarter" idx="12"/>
          </p:nvPr>
        </p:nvSpPr>
        <p:spPr/>
        <p:txBody>
          <a:bodyPr/>
          <a:lstStyle/>
          <a:p>
            <a:fld id="{89456DF9-7ABE-4DA3-87DA-B2AEED84E1A6}" type="slidenum">
              <a:rPr lang="en-CA" smtClean="0"/>
              <a:t>‹#›</a:t>
            </a:fld>
            <a:endParaRPr lang="en-CA"/>
          </a:p>
        </p:txBody>
      </p:sp>
    </p:spTree>
    <p:extLst>
      <p:ext uri="{BB962C8B-B14F-4D97-AF65-F5344CB8AC3E}">
        <p14:creationId xmlns:p14="http://schemas.microsoft.com/office/powerpoint/2010/main" val="2364810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6601EE-B8F0-4082-A00C-C2C95616AD8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6D456D2-9197-4FE3-B4D6-640C4F8FF32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C992EA1-C110-4539-87F8-AD70EC4FC541}"/>
              </a:ext>
            </a:extLst>
          </p:cNvPr>
          <p:cNvSpPr>
            <a:spLocks noGrp="1"/>
          </p:cNvSpPr>
          <p:nvPr>
            <p:ph type="dt" sz="half" idx="10"/>
          </p:nvPr>
        </p:nvSpPr>
        <p:spPr/>
        <p:txBody>
          <a:bodyPr/>
          <a:lstStyle/>
          <a:p>
            <a:fld id="{F0BCAC19-6C06-4A84-A370-4611122BFAC8}" type="datetime1">
              <a:rPr lang="en-CA" smtClean="0"/>
              <a:t>2018-03-11</a:t>
            </a:fld>
            <a:endParaRPr lang="en-CA"/>
          </a:p>
        </p:txBody>
      </p:sp>
      <p:sp>
        <p:nvSpPr>
          <p:cNvPr id="5" name="Footer Placeholder 4">
            <a:extLst>
              <a:ext uri="{FF2B5EF4-FFF2-40B4-BE49-F238E27FC236}">
                <a16:creationId xmlns:a16="http://schemas.microsoft.com/office/drawing/2014/main" id="{D0A7670F-814C-4759-80D9-DD6AAB9B02B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AFEF663-EE2B-4DF0-BDCE-C7712CE809DF}"/>
              </a:ext>
            </a:extLst>
          </p:cNvPr>
          <p:cNvSpPr>
            <a:spLocks noGrp="1"/>
          </p:cNvSpPr>
          <p:nvPr>
            <p:ph type="sldNum" sz="quarter" idx="12"/>
          </p:nvPr>
        </p:nvSpPr>
        <p:spPr/>
        <p:txBody>
          <a:bodyPr/>
          <a:lstStyle/>
          <a:p>
            <a:fld id="{89456DF9-7ABE-4DA3-87DA-B2AEED84E1A6}" type="slidenum">
              <a:rPr lang="en-CA" smtClean="0"/>
              <a:t>‹#›</a:t>
            </a:fld>
            <a:endParaRPr lang="en-CA"/>
          </a:p>
        </p:txBody>
      </p:sp>
    </p:spTree>
    <p:extLst>
      <p:ext uri="{BB962C8B-B14F-4D97-AF65-F5344CB8AC3E}">
        <p14:creationId xmlns:p14="http://schemas.microsoft.com/office/powerpoint/2010/main" val="2510038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D5468-F988-4D67-ABAC-B709D4D7FEA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B43D4A8-3663-4226-98E6-81111D920BA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23C4FA3-9F14-4E32-8CDC-4D426309EB56}"/>
              </a:ext>
            </a:extLst>
          </p:cNvPr>
          <p:cNvSpPr>
            <a:spLocks noGrp="1"/>
          </p:cNvSpPr>
          <p:nvPr>
            <p:ph type="dt" sz="half" idx="10"/>
          </p:nvPr>
        </p:nvSpPr>
        <p:spPr/>
        <p:txBody>
          <a:bodyPr/>
          <a:lstStyle/>
          <a:p>
            <a:fld id="{15242769-1B03-4902-B004-C81C3B9C524F}" type="datetime1">
              <a:rPr lang="en-CA" smtClean="0"/>
              <a:t>2018-03-11</a:t>
            </a:fld>
            <a:endParaRPr lang="en-CA"/>
          </a:p>
        </p:txBody>
      </p:sp>
      <p:sp>
        <p:nvSpPr>
          <p:cNvPr id="5" name="Footer Placeholder 4">
            <a:extLst>
              <a:ext uri="{FF2B5EF4-FFF2-40B4-BE49-F238E27FC236}">
                <a16:creationId xmlns:a16="http://schemas.microsoft.com/office/drawing/2014/main" id="{AF9AFED0-F105-479E-A619-DB0478BC7B7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27064D0-02E2-4965-AAF3-827B15909FF0}"/>
              </a:ext>
            </a:extLst>
          </p:cNvPr>
          <p:cNvSpPr>
            <a:spLocks noGrp="1"/>
          </p:cNvSpPr>
          <p:nvPr>
            <p:ph type="sldNum" sz="quarter" idx="12"/>
          </p:nvPr>
        </p:nvSpPr>
        <p:spPr/>
        <p:txBody>
          <a:bodyPr/>
          <a:lstStyle/>
          <a:p>
            <a:fld id="{89456DF9-7ABE-4DA3-87DA-B2AEED84E1A6}" type="slidenum">
              <a:rPr lang="en-CA" smtClean="0"/>
              <a:t>‹#›</a:t>
            </a:fld>
            <a:endParaRPr lang="en-CA"/>
          </a:p>
        </p:txBody>
      </p:sp>
    </p:spTree>
    <p:extLst>
      <p:ext uri="{BB962C8B-B14F-4D97-AF65-F5344CB8AC3E}">
        <p14:creationId xmlns:p14="http://schemas.microsoft.com/office/powerpoint/2010/main" val="941509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2C0D1-B4BB-40A6-B704-2BD97E5A3D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57ED8051-1EB6-428B-AC00-B61EC33205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520B2E9-4D92-45CD-9F7F-B65672B25B74}"/>
              </a:ext>
            </a:extLst>
          </p:cNvPr>
          <p:cNvSpPr>
            <a:spLocks noGrp="1"/>
          </p:cNvSpPr>
          <p:nvPr>
            <p:ph type="dt" sz="half" idx="10"/>
          </p:nvPr>
        </p:nvSpPr>
        <p:spPr/>
        <p:txBody>
          <a:bodyPr/>
          <a:lstStyle/>
          <a:p>
            <a:fld id="{872E92BD-416A-495B-995E-52562A77CC89}" type="datetime1">
              <a:rPr lang="en-CA" smtClean="0"/>
              <a:t>2018-03-11</a:t>
            </a:fld>
            <a:endParaRPr lang="en-CA"/>
          </a:p>
        </p:txBody>
      </p:sp>
      <p:sp>
        <p:nvSpPr>
          <p:cNvPr id="5" name="Footer Placeholder 4">
            <a:extLst>
              <a:ext uri="{FF2B5EF4-FFF2-40B4-BE49-F238E27FC236}">
                <a16:creationId xmlns:a16="http://schemas.microsoft.com/office/drawing/2014/main" id="{CBF5B77F-184F-4469-9CCB-7B0BFB5B014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3CE2AE2-9A62-4EBA-8DDC-53B263E098F8}"/>
              </a:ext>
            </a:extLst>
          </p:cNvPr>
          <p:cNvSpPr>
            <a:spLocks noGrp="1"/>
          </p:cNvSpPr>
          <p:nvPr>
            <p:ph type="sldNum" sz="quarter" idx="12"/>
          </p:nvPr>
        </p:nvSpPr>
        <p:spPr/>
        <p:txBody>
          <a:bodyPr/>
          <a:lstStyle/>
          <a:p>
            <a:fld id="{89456DF9-7ABE-4DA3-87DA-B2AEED84E1A6}" type="slidenum">
              <a:rPr lang="en-CA" smtClean="0"/>
              <a:t>‹#›</a:t>
            </a:fld>
            <a:endParaRPr lang="en-CA"/>
          </a:p>
        </p:txBody>
      </p:sp>
    </p:spTree>
    <p:extLst>
      <p:ext uri="{BB962C8B-B14F-4D97-AF65-F5344CB8AC3E}">
        <p14:creationId xmlns:p14="http://schemas.microsoft.com/office/powerpoint/2010/main" val="287940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3123D-1BDF-4B3B-9104-F1D2E6EF35A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715E059-1096-47BC-B5E3-7FA5F2339C5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0A3E193-31DE-4F44-801B-DB229DF2D50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1439173A-8D76-4896-A8D8-89461125D458}"/>
              </a:ext>
            </a:extLst>
          </p:cNvPr>
          <p:cNvSpPr>
            <a:spLocks noGrp="1"/>
          </p:cNvSpPr>
          <p:nvPr>
            <p:ph type="dt" sz="half" idx="10"/>
          </p:nvPr>
        </p:nvSpPr>
        <p:spPr/>
        <p:txBody>
          <a:bodyPr/>
          <a:lstStyle/>
          <a:p>
            <a:fld id="{686CF6FE-2995-4B6A-B630-106EB88B23DE}" type="datetime1">
              <a:rPr lang="en-CA" smtClean="0"/>
              <a:t>2018-03-11</a:t>
            </a:fld>
            <a:endParaRPr lang="en-CA"/>
          </a:p>
        </p:txBody>
      </p:sp>
      <p:sp>
        <p:nvSpPr>
          <p:cNvPr id="6" name="Footer Placeholder 5">
            <a:extLst>
              <a:ext uri="{FF2B5EF4-FFF2-40B4-BE49-F238E27FC236}">
                <a16:creationId xmlns:a16="http://schemas.microsoft.com/office/drawing/2014/main" id="{632FFDF4-7AEA-4385-AAC1-6254C8D777B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D9B9A20-7115-442B-94B5-0991722C12BA}"/>
              </a:ext>
            </a:extLst>
          </p:cNvPr>
          <p:cNvSpPr>
            <a:spLocks noGrp="1"/>
          </p:cNvSpPr>
          <p:nvPr>
            <p:ph type="sldNum" sz="quarter" idx="12"/>
          </p:nvPr>
        </p:nvSpPr>
        <p:spPr/>
        <p:txBody>
          <a:bodyPr/>
          <a:lstStyle/>
          <a:p>
            <a:fld id="{89456DF9-7ABE-4DA3-87DA-B2AEED84E1A6}" type="slidenum">
              <a:rPr lang="en-CA" smtClean="0"/>
              <a:t>‹#›</a:t>
            </a:fld>
            <a:endParaRPr lang="en-CA"/>
          </a:p>
        </p:txBody>
      </p:sp>
    </p:spTree>
    <p:extLst>
      <p:ext uri="{BB962C8B-B14F-4D97-AF65-F5344CB8AC3E}">
        <p14:creationId xmlns:p14="http://schemas.microsoft.com/office/powerpoint/2010/main" val="1980267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6919A-5950-48B8-8589-7F8F96CCF71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2D1636E-EDEF-43CE-9FB5-A707860EA8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72833A0-0F5A-49AD-8AEE-0261F9E7AF5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15008B3-7ACC-47BA-B678-1A686CFF17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D7F33F8-2F2B-4336-BBBB-6D486CDE037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314A8D1-F0DE-42FC-8A84-F7AC0476E879}"/>
              </a:ext>
            </a:extLst>
          </p:cNvPr>
          <p:cNvSpPr>
            <a:spLocks noGrp="1"/>
          </p:cNvSpPr>
          <p:nvPr>
            <p:ph type="dt" sz="half" idx="10"/>
          </p:nvPr>
        </p:nvSpPr>
        <p:spPr/>
        <p:txBody>
          <a:bodyPr/>
          <a:lstStyle/>
          <a:p>
            <a:fld id="{43C866A1-9F23-4BF5-AC4B-6CBFEFD71256}" type="datetime1">
              <a:rPr lang="en-CA" smtClean="0"/>
              <a:t>2018-03-11</a:t>
            </a:fld>
            <a:endParaRPr lang="en-CA"/>
          </a:p>
        </p:txBody>
      </p:sp>
      <p:sp>
        <p:nvSpPr>
          <p:cNvPr id="8" name="Footer Placeholder 7">
            <a:extLst>
              <a:ext uri="{FF2B5EF4-FFF2-40B4-BE49-F238E27FC236}">
                <a16:creationId xmlns:a16="http://schemas.microsoft.com/office/drawing/2014/main" id="{0F986E62-4669-440B-866C-672740AAC2A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9504A1C9-9D2C-4956-AAEC-DEED5CE533A7}"/>
              </a:ext>
            </a:extLst>
          </p:cNvPr>
          <p:cNvSpPr>
            <a:spLocks noGrp="1"/>
          </p:cNvSpPr>
          <p:nvPr>
            <p:ph type="sldNum" sz="quarter" idx="12"/>
          </p:nvPr>
        </p:nvSpPr>
        <p:spPr/>
        <p:txBody>
          <a:bodyPr/>
          <a:lstStyle/>
          <a:p>
            <a:fld id="{89456DF9-7ABE-4DA3-87DA-B2AEED84E1A6}" type="slidenum">
              <a:rPr lang="en-CA" smtClean="0"/>
              <a:t>‹#›</a:t>
            </a:fld>
            <a:endParaRPr lang="en-CA"/>
          </a:p>
        </p:txBody>
      </p:sp>
    </p:spTree>
    <p:extLst>
      <p:ext uri="{BB962C8B-B14F-4D97-AF65-F5344CB8AC3E}">
        <p14:creationId xmlns:p14="http://schemas.microsoft.com/office/powerpoint/2010/main" val="94189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868D7-F77D-4817-9772-39202E7DFC1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E8C37F8D-D7EE-4B05-8764-84BAD7B38DB3}"/>
              </a:ext>
            </a:extLst>
          </p:cNvPr>
          <p:cNvSpPr>
            <a:spLocks noGrp="1"/>
          </p:cNvSpPr>
          <p:nvPr>
            <p:ph type="dt" sz="half" idx="10"/>
          </p:nvPr>
        </p:nvSpPr>
        <p:spPr/>
        <p:txBody>
          <a:bodyPr/>
          <a:lstStyle/>
          <a:p>
            <a:fld id="{FA2A8ABA-0ADC-4BE0-8DE1-D95DE0C6D8CE}" type="datetime1">
              <a:rPr lang="en-CA" smtClean="0"/>
              <a:t>2018-03-11</a:t>
            </a:fld>
            <a:endParaRPr lang="en-CA"/>
          </a:p>
        </p:txBody>
      </p:sp>
      <p:sp>
        <p:nvSpPr>
          <p:cNvPr id="4" name="Footer Placeholder 3">
            <a:extLst>
              <a:ext uri="{FF2B5EF4-FFF2-40B4-BE49-F238E27FC236}">
                <a16:creationId xmlns:a16="http://schemas.microsoft.com/office/drawing/2014/main" id="{B71E01A7-6686-48F2-8432-2A95F6C7319C}"/>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F275EE2-AACE-4CB8-9E3B-7BCCF98C7C2D}"/>
              </a:ext>
            </a:extLst>
          </p:cNvPr>
          <p:cNvSpPr>
            <a:spLocks noGrp="1"/>
          </p:cNvSpPr>
          <p:nvPr>
            <p:ph type="sldNum" sz="quarter" idx="12"/>
          </p:nvPr>
        </p:nvSpPr>
        <p:spPr/>
        <p:txBody>
          <a:bodyPr/>
          <a:lstStyle/>
          <a:p>
            <a:fld id="{89456DF9-7ABE-4DA3-87DA-B2AEED84E1A6}" type="slidenum">
              <a:rPr lang="en-CA" smtClean="0"/>
              <a:t>‹#›</a:t>
            </a:fld>
            <a:endParaRPr lang="en-CA"/>
          </a:p>
        </p:txBody>
      </p:sp>
    </p:spTree>
    <p:extLst>
      <p:ext uri="{BB962C8B-B14F-4D97-AF65-F5344CB8AC3E}">
        <p14:creationId xmlns:p14="http://schemas.microsoft.com/office/powerpoint/2010/main" val="1228934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73120A-01AF-415A-9138-4752CD469998}"/>
              </a:ext>
            </a:extLst>
          </p:cNvPr>
          <p:cNvSpPr>
            <a:spLocks noGrp="1"/>
          </p:cNvSpPr>
          <p:nvPr>
            <p:ph type="dt" sz="half" idx="10"/>
          </p:nvPr>
        </p:nvSpPr>
        <p:spPr/>
        <p:txBody>
          <a:bodyPr/>
          <a:lstStyle/>
          <a:p>
            <a:fld id="{17D64B02-917B-4733-B192-3EA13C0C4867}" type="datetime1">
              <a:rPr lang="en-CA" smtClean="0"/>
              <a:t>2018-03-11</a:t>
            </a:fld>
            <a:endParaRPr lang="en-CA"/>
          </a:p>
        </p:txBody>
      </p:sp>
      <p:sp>
        <p:nvSpPr>
          <p:cNvPr id="3" name="Footer Placeholder 2">
            <a:extLst>
              <a:ext uri="{FF2B5EF4-FFF2-40B4-BE49-F238E27FC236}">
                <a16:creationId xmlns:a16="http://schemas.microsoft.com/office/drawing/2014/main" id="{73F9FFF0-5E2A-4D70-BFC8-636B2571D608}"/>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CD45B6B6-F5E0-43CA-A5E6-1820AE18C7B8}"/>
              </a:ext>
            </a:extLst>
          </p:cNvPr>
          <p:cNvSpPr>
            <a:spLocks noGrp="1"/>
          </p:cNvSpPr>
          <p:nvPr>
            <p:ph type="sldNum" sz="quarter" idx="12"/>
          </p:nvPr>
        </p:nvSpPr>
        <p:spPr/>
        <p:txBody>
          <a:bodyPr/>
          <a:lstStyle/>
          <a:p>
            <a:fld id="{89456DF9-7ABE-4DA3-87DA-B2AEED84E1A6}" type="slidenum">
              <a:rPr lang="en-CA" smtClean="0"/>
              <a:t>‹#›</a:t>
            </a:fld>
            <a:endParaRPr lang="en-CA"/>
          </a:p>
        </p:txBody>
      </p:sp>
    </p:spTree>
    <p:extLst>
      <p:ext uri="{BB962C8B-B14F-4D97-AF65-F5344CB8AC3E}">
        <p14:creationId xmlns:p14="http://schemas.microsoft.com/office/powerpoint/2010/main" val="2916314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73EE3-6FE1-45EC-B56F-A6AED92FAB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2673336-CE84-4B5B-B81D-FFF48EB087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ADFDE318-F89C-4877-AF63-ECA8614A32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A3D173-ECAA-4CFE-AFD4-FC0BB36F433E}"/>
              </a:ext>
            </a:extLst>
          </p:cNvPr>
          <p:cNvSpPr>
            <a:spLocks noGrp="1"/>
          </p:cNvSpPr>
          <p:nvPr>
            <p:ph type="dt" sz="half" idx="10"/>
          </p:nvPr>
        </p:nvSpPr>
        <p:spPr/>
        <p:txBody>
          <a:bodyPr/>
          <a:lstStyle/>
          <a:p>
            <a:fld id="{04695811-CF1E-4F04-8316-376A4A54930A}" type="datetime1">
              <a:rPr lang="en-CA" smtClean="0"/>
              <a:t>2018-03-11</a:t>
            </a:fld>
            <a:endParaRPr lang="en-CA"/>
          </a:p>
        </p:txBody>
      </p:sp>
      <p:sp>
        <p:nvSpPr>
          <p:cNvPr id="6" name="Footer Placeholder 5">
            <a:extLst>
              <a:ext uri="{FF2B5EF4-FFF2-40B4-BE49-F238E27FC236}">
                <a16:creationId xmlns:a16="http://schemas.microsoft.com/office/drawing/2014/main" id="{402F4DD9-FB18-4E0D-A852-160A6F71FB3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EDCAED0-FF5C-4F0B-851F-2DDB74AFDEFE}"/>
              </a:ext>
            </a:extLst>
          </p:cNvPr>
          <p:cNvSpPr>
            <a:spLocks noGrp="1"/>
          </p:cNvSpPr>
          <p:nvPr>
            <p:ph type="sldNum" sz="quarter" idx="12"/>
          </p:nvPr>
        </p:nvSpPr>
        <p:spPr/>
        <p:txBody>
          <a:bodyPr/>
          <a:lstStyle/>
          <a:p>
            <a:fld id="{89456DF9-7ABE-4DA3-87DA-B2AEED84E1A6}" type="slidenum">
              <a:rPr lang="en-CA" smtClean="0"/>
              <a:t>‹#›</a:t>
            </a:fld>
            <a:endParaRPr lang="en-CA"/>
          </a:p>
        </p:txBody>
      </p:sp>
    </p:spTree>
    <p:extLst>
      <p:ext uri="{BB962C8B-B14F-4D97-AF65-F5344CB8AC3E}">
        <p14:creationId xmlns:p14="http://schemas.microsoft.com/office/powerpoint/2010/main" val="1826001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A680D-08A6-4267-BFB5-891B264F4D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D6D4327D-6BD6-4A35-8A88-5EBAC28648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AA0338EF-27A7-4A6B-BD2A-303264E847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03E030-9459-4465-92AB-45104D3FBEB6}"/>
              </a:ext>
            </a:extLst>
          </p:cNvPr>
          <p:cNvSpPr>
            <a:spLocks noGrp="1"/>
          </p:cNvSpPr>
          <p:nvPr>
            <p:ph type="dt" sz="half" idx="10"/>
          </p:nvPr>
        </p:nvSpPr>
        <p:spPr/>
        <p:txBody>
          <a:bodyPr/>
          <a:lstStyle/>
          <a:p>
            <a:fld id="{48ED49EA-9ABA-42F9-B053-4574F3B4D395}" type="datetime1">
              <a:rPr lang="en-CA" smtClean="0"/>
              <a:t>2018-03-11</a:t>
            </a:fld>
            <a:endParaRPr lang="en-CA"/>
          </a:p>
        </p:txBody>
      </p:sp>
      <p:sp>
        <p:nvSpPr>
          <p:cNvPr id="6" name="Footer Placeholder 5">
            <a:extLst>
              <a:ext uri="{FF2B5EF4-FFF2-40B4-BE49-F238E27FC236}">
                <a16:creationId xmlns:a16="http://schemas.microsoft.com/office/drawing/2014/main" id="{2967D147-C70F-498E-B299-AD32108C1AE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D76E4D5-CAD7-4B30-BFB4-2E32E446B4F2}"/>
              </a:ext>
            </a:extLst>
          </p:cNvPr>
          <p:cNvSpPr>
            <a:spLocks noGrp="1"/>
          </p:cNvSpPr>
          <p:nvPr>
            <p:ph type="sldNum" sz="quarter" idx="12"/>
          </p:nvPr>
        </p:nvSpPr>
        <p:spPr/>
        <p:txBody>
          <a:bodyPr/>
          <a:lstStyle/>
          <a:p>
            <a:fld id="{89456DF9-7ABE-4DA3-87DA-B2AEED84E1A6}" type="slidenum">
              <a:rPr lang="en-CA" smtClean="0"/>
              <a:t>‹#›</a:t>
            </a:fld>
            <a:endParaRPr lang="en-CA"/>
          </a:p>
        </p:txBody>
      </p:sp>
    </p:spTree>
    <p:extLst>
      <p:ext uri="{BB962C8B-B14F-4D97-AF65-F5344CB8AC3E}">
        <p14:creationId xmlns:p14="http://schemas.microsoft.com/office/powerpoint/2010/main" val="4245635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996F8-2FE5-43BD-AF75-83BD8B5648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2CC6D87-D60F-4D8E-AAB0-74363A7BE8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0A792E6-688E-451D-9D48-5062C9F08F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7D7F22-E276-4523-AFBF-075FECA3C2DF}" type="datetime1">
              <a:rPr lang="en-CA" smtClean="0"/>
              <a:t>2018-03-11</a:t>
            </a:fld>
            <a:endParaRPr lang="en-CA"/>
          </a:p>
        </p:txBody>
      </p:sp>
      <p:sp>
        <p:nvSpPr>
          <p:cNvPr id="5" name="Footer Placeholder 4">
            <a:extLst>
              <a:ext uri="{FF2B5EF4-FFF2-40B4-BE49-F238E27FC236}">
                <a16:creationId xmlns:a16="http://schemas.microsoft.com/office/drawing/2014/main" id="{C6258842-F20C-47FF-8873-31D7137EAE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9189227E-DEED-4C25-94DA-39C3CDB9D9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456DF9-7ABE-4DA3-87DA-B2AEED84E1A6}" type="slidenum">
              <a:rPr lang="en-CA" smtClean="0"/>
              <a:t>‹#›</a:t>
            </a:fld>
            <a:endParaRPr lang="en-CA"/>
          </a:p>
        </p:txBody>
      </p:sp>
    </p:spTree>
    <p:extLst>
      <p:ext uri="{BB962C8B-B14F-4D97-AF65-F5344CB8AC3E}">
        <p14:creationId xmlns:p14="http://schemas.microsoft.com/office/powerpoint/2010/main" val="33105025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24.xml"/><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slide" Target="slide20.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slide" Target="slide16.xml"/><Relationship Id="rId5" Type="http://schemas.openxmlformats.org/officeDocument/2006/relationships/image" Target="../media/image4.png"/><Relationship Id="rId15" Type="http://schemas.openxmlformats.org/officeDocument/2006/relationships/slide" Target="slide32.xml"/><Relationship Id="rId10" Type="http://schemas.openxmlformats.org/officeDocument/2006/relationships/slide" Target="slide12.xml"/><Relationship Id="rId4" Type="http://schemas.openxmlformats.org/officeDocument/2006/relationships/image" Target="../media/image3.png"/><Relationship Id="rId9" Type="http://schemas.openxmlformats.org/officeDocument/2006/relationships/slide" Target="slide3.xml"/><Relationship Id="rId14" Type="http://schemas.openxmlformats.org/officeDocument/2006/relationships/slide" Target="slide28.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5.xml"/><Relationship Id="rId7"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image" Target="../media/image10.png"/><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slide" Target="slide9.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29C7B-957C-46C9-A3FB-29186B5EE119}"/>
              </a:ext>
            </a:extLst>
          </p:cNvPr>
          <p:cNvSpPr>
            <a:spLocks noGrp="1"/>
          </p:cNvSpPr>
          <p:nvPr>
            <p:ph type="ctrTitle"/>
          </p:nvPr>
        </p:nvSpPr>
        <p:spPr/>
        <p:txBody>
          <a:bodyPr/>
          <a:lstStyle/>
          <a:p>
            <a:r>
              <a:rPr lang="en-CA" dirty="0"/>
              <a:t>Software Product Line Analysis Techniques</a:t>
            </a:r>
          </a:p>
        </p:txBody>
      </p:sp>
      <p:sp>
        <p:nvSpPr>
          <p:cNvPr id="3" name="Subtitle 2">
            <a:extLst>
              <a:ext uri="{FF2B5EF4-FFF2-40B4-BE49-F238E27FC236}">
                <a16:creationId xmlns:a16="http://schemas.microsoft.com/office/drawing/2014/main" id="{C98C18EB-A92C-4CCD-B142-060C30C076C3}"/>
              </a:ext>
            </a:extLst>
          </p:cNvPr>
          <p:cNvSpPr>
            <a:spLocks noGrp="1"/>
          </p:cNvSpPr>
          <p:nvPr>
            <p:ph type="subTitle" idx="1"/>
          </p:nvPr>
        </p:nvSpPr>
        <p:spPr/>
        <p:txBody>
          <a:bodyPr/>
          <a:lstStyle/>
          <a:p>
            <a:r>
              <a:rPr lang="en-CA" dirty="0"/>
              <a:t>Ramy Shahin</a:t>
            </a:r>
          </a:p>
          <a:p>
            <a:r>
              <a:rPr lang="en-CA" dirty="0"/>
              <a:t>Qualifying Oral - March 19</a:t>
            </a:r>
            <a:r>
              <a:rPr lang="en-CA" baseline="30000" dirty="0"/>
              <a:t>th</a:t>
            </a:r>
            <a:r>
              <a:rPr lang="en-CA" dirty="0"/>
              <a:t> 2018</a:t>
            </a:r>
          </a:p>
        </p:txBody>
      </p:sp>
      <p:sp>
        <p:nvSpPr>
          <p:cNvPr id="4" name="Slide Number Placeholder 3">
            <a:extLst>
              <a:ext uri="{FF2B5EF4-FFF2-40B4-BE49-F238E27FC236}">
                <a16:creationId xmlns:a16="http://schemas.microsoft.com/office/drawing/2014/main" id="{27B5141D-14D9-4A83-B6C7-6F0C38D920A2}"/>
              </a:ext>
            </a:extLst>
          </p:cNvPr>
          <p:cNvSpPr>
            <a:spLocks noGrp="1"/>
          </p:cNvSpPr>
          <p:nvPr>
            <p:ph type="sldNum" sz="quarter" idx="12"/>
          </p:nvPr>
        </p:nvSpPr>
        <p:spPr/>
        <p:txBody>
          <a:bodyPr/>
          <a:lstStyle/>
          <a:p>
            <a:fld id="{89456DF9-7ABE-4DA3-87DA-B2AEED84E1A6}" type="slidenum">
              <a:rPr lang="en-CA" smtClean="0"/>
              <a:t>1</a:t>
            </a:fld>
            <a:endParaRPr lang="en-CA"/>
          </a:p>
        </p:txBody>
      </p:sp>
    </p:spTree>
    <p:extLst>
      <p:ext uri="{BB962C8B-B14F-4D97-AF65-F5344CB8AC3E}">
        <p14:creationId xmlns:p14="http://schemas.microsoft.com/office/powerpoint/2010/main" val="2406491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E102B-5563-4DF4-BBFB-7A521914ED54}"/>
              </a:ext>
            </a:extLst>
          </p:cNvPr>
          <p:cNvSpPr>
            <a:spLocks noGrp="1"/>
          </p:cNvSpPr>
          <p:nvPr>
            <p:ph type="title"/>
          </p:nvPr>
        </p:nvSpPr>
        <p:spPr/>
        <p:txBody>
          <a:bodyPr/>
          <a:lstStyle/>
          <a:p>
            <a:r>
              <a:rPr lang="en-CA" dirty="0"/>
              <a:t>Strategies for Product-Line Verification[1]</a:t>
            </a:r>
          </a:p>
        </p:txBody>
      </p:sp>
      <p:sp>
        <p:nvSpPr>
          <p:cNvPr id="4" name="Slide Number Placeholder 3">
            <a:extLst>
              <a:ext uri="{FF2B5EF4-FFF2-40B4-BE49-F238E27FC236}">
                <a16:creationId xmlns:a16="http://schemas.microsoft.com/office/drawing/2014/main" id="{D4273263-61CE-4A3F-8D40-80FB18AAA55D}"/>
              </a:ext>
            </a:extLst>
          </p:cNvPr>
          <p:cNvSpPr>
            <a:spLocks noGrp="1"/>
          </p:cNvSpPr>
          <p:nvPr>
            <p:ph type="sldNum" sz="quarter" idx="12"/>
          </p:nvPr>
        </p:nvSpPr>
        <p:spPr/>
        <p:txBody>
          <a:bodyPr/>
          <a:lstStyle/>
          <a:p>
            <a:fld id="{89456DF9-7ABE-4DA3-87DA-B2AEED84E1A6}" type="slidenum">
              <a:rPr lang="en-CA" smtClean="0"/>
              <a:t>10</a:t>
            </a:fld>
            <a:endParaRPr lang="en-CA"/>
          </a:p>
        </p:txBody>
      </p:sp>
      <p:pic>
        <p:nvPicPr>
          <p:cNvPr id="8" name="Picture 7">
            <a:extLst>
              <a:ext uri="{FF2B5EF4-FFF2-40B4-BE49-F238E27FC236}">
                <a16:creationId xmlns:a16="http://schemas.microsoft.com/office/drawing/2014/main" id="{C4CA2672-C033-4377-AD3B-5F634FACA2B2}"/>
              </a:ext>
            </a:extLst>
          </p:cNvPr>
          <p:cNvPicPr>
            <a:picLocks noChangeAspect="1"/>
          </p:cNvPicPr>
          <p:nvPr/>
        </p:nvPicPr>
        <p:blipFill>
          <a:blip r:embed="rId3"/>
          <a:stretch>
            <a:fillRect/>
          </a:stretch>
        </p:blipFill>
        <p:spPr>
          <a:xfrm>
            <a:off x="409477" y="2316034"/>
            <a:ext cx="4386457" cy="2387232"/>
          </a:xfrm>
          <a:prstGeom prst="rect">
            <a:avLst/>
          </a:prstGeom>
        </p:spPr>
      </p:pic>
      <p:pic>
        <p:nvPicPr>
          <p:cNvPr id="9" name="Picture 8">
            <a:extLst>
              <a:ext uri="{FF2B5EF4-FFF2-40B4-BE49-F238E27FC236}">
                <a16:creationId xmlns:a16="http://schemas.microsoft.com/office/drawing/2014/main" id="{506DC69E-0EB3-45FD-AF38-89A2DCF835D2}"/>
              </a:ext>
            </a:extLst>
          </p:cNvPr>
          <p:cNvPicPr>
            <a:picLocks noChangeAspect="1"/>
          </p:cNvPicPr>
          <p:nvPr/>
        </p:nvPicPr>
        <p:blipFill>
          <a:blip r:embed="rId4"/>
          <a:stretch>
            <a:fillRect/>
          </a:stretch>
        </p:blipFill>
        <p:spPr>
          <a:xfrm>
            <a:off x="5277705" y="2316034"/>
            <a:ext cx="6665789" cy="2836506"/>
          </a:xfrm>
          <a:prstGeom prst="rect">
            <a:avLst/>
          </a:prstGeom>
        </p:spPr>
      </p:pic>
    </p:spTree>
    <p:extLst>
      <p:ext uri="{BB962C8B-B14F-4D97-AF65-F5344CB8AC3E}">
        <p14:creationId xmlns:p14="http://schemas.microsoft.com/office/powerpoint/2010/main" val="1938303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E102B-5563-4DF4-BBFB-7A521914ED54}"/>
              </a:ext>
            </a:extLst>
          </p:cNvPr>
          <p:cNvSpPr>
            <a:spLocks noGrp="1"/>
          </p:cNvSpPr>
          <p:nvPr>
            <p:ph type="title"/>
          </p:nvPr>
        </p:nvSpPr>
        <p:spPr/>
        <p:txBody>
          <a:bodyPr/>
          <a:lstStyle/>
          <a:p>
            <a:r>
              <a:rPr lang="en-CA" dirty="0"/>
              <a:t>Strategies for Product-Line Verification[1]</a:t>
            </a:r>
          </a:p>
        </p:txBody>
      </p:sp>
      <p:sp>
        <p:nvSpPr>
          <p:cNvPr id="4" name="Slide Number Placeholder 3">
            <a:extLst>
              <a:ext uri="{FF2B5EF4-FFF2-40B4-BE49-F238E27FC236}">
                <a16:creationId xmlns:a16="http://schemas.microsoft.com/office/drawing/2014/main" id="{D4273263-61CE-4A3F-8D40-80FB18AAA55D}"/>
              </a:ext>
            </a:extLst>
          </p:cNvPr>
          <p:cNvSpPr>
            <a:spLocks noGrp="1"/>
          </p:cNvSpPr>
          <p:nvPr>
            <p:ph type="sldNum" sz="quarter" idx="12"/>
          </p:nvPr>
        </p:nvSpPr>
        <p:spPr/>
        <p:txBody>
          <a:bodyPr/>
          <a:lstStyle/>
          <a:p>
            <a:fld id="{89456DF9-7ABE-4DA3-87DA-B2AEED84E1A6}" type="slidenum">
              <a:rPr lang="en-CA" smtClean="0"/>
              <a:t>11</a:t>
            </a:fld>
            <a:endParaRPr lang="en-CA"/>
          </a:p>
        </p:txBody>
      </p:sp>
      <p:sp>
        <p:nvSpPr>
          <p:cNvPr id="3" name="TextBox 2">
            <a:extLst>
              <a:ext uri="{FF2B5EF4-FFF2-40B4-BE49-F238E27FC236}">
                <a16:creationId xmlns:a16="http://schemas.microsoft.com/office/drawing/2014/main" id="{D1F45AEB-782B-4CC8-92B4-B4E69F14D6AF}"/>
              </a:ext>
            </a:extLst>
          </p:cNvPr>
          <p:cNvSpPr txBox="1"/>
          <p:nvPr/>
        </p:nvSpPr>
        <p:spPr>
          <a:xfrm>
            <a:off x="838200" y="1926454"/>
            <a:ext cx="10515600" cy="4524315"/>
          </a:xfrm>
          <a:prstGeom prst="rect">
            <a:avLst/>
          </a:prstGeom>
          <a:noFill/>
        </p:spPr>
        <p:txBody>
          <a:bodyPr wrap="square" rtlCol="0">
            <a:spAutoFit/>
          </a:bodyPr>
          <a:lstStyle/>
          <a:p>
            <a:pPr marL="285750" indent="-285750">
              <a:buFont typeface="Arial" panose="020B0604020202020204" pitchFamily="34" charset="0"/>
              <a:buChar char="•"/>
            </a:pPr>
            <a:r>
              <a:rPr lang="en-CA" sz="3200" dirty="0"/>
              <a:t>Compares product-based, sampling-based and family-based strategies</a:t>
            </a:r>
          </a:p>
          <a:p>
            <a:pPr marL="285750" indent="-285750">
              <a:buFont typeface="Arial" panose="020B0604020202020204" pitchFamily="34" charset="0"/>
              <a:buChar char="•"/>
            </a:pPr>
            <a:r>
              <a:rPr lang="en-CA" sz="3200" dirty="0"/>
              <a:t>Uses existing model checkers (</a:t>
            </a:r>
            <a:r>
              <a:rPr lang="en-CA" sz="3200" dirty="0" err="1"/>
              <a:t>CPAChecker</a:t>
            </a:r>
            <a:r>
              <a:rPr lang="en-CA" sz="3200" dirty="0"/>
              <a:t> and Java Pathfinder) as is</a:t>
            </a:r>
          </a:p>
          <a:p>
            <a:pPr marL="285750" indent="-285750">
              <a:buFont typeface="Arial" panose="020B0604020202020204" pitchFamily="34" charset="0"/>
              <a:buChar char="•"/>
            </a:pPr>
            <a:r>
              <a:rPr lang="en-CA" sz="3200" dirty="0"/>
              <a:t>Applicable only to generative product lines</a:t>
            </a:r>
          </a:p>
          <a:p>
            <a:pPr marL="285750" indent="-285750">
              <a:buFont typeface="Arial" panose="020B0604020202020204" pitchFamily="34" charset="0"/>
              <a:buChar char="•"/>
            </a:pPr>
            <a:r>
              <a:rPr lang="en-CA" sz="3200" dirty="0"/>
              <a:t>Only supports very basic forms of variability</a:t>
            </a:r>
          </a:p>
          <a:p>
            <a:pPr marL="285750" indent="-285750">
              <a:buFont typeface="Arial" panose="020B0604020202020204" pitchFamily="34" charset="0"/>
              <a:buChar char="•"/>
            </a:pPr>
            <a:r>
              <a:rPr lang="en-CA" sz="3200" dirty="0"/>
              <a:t>Generates a new function per configuration</a:t>
            </a:r>
          </a:p>
          <a:p>
            <a:pPr marL="285750" indent="-285750">
              <a:buFont typeface="Arial" panose="020B0604020202020204" pitchFamily="34" charset="0"/>
              <a:buChar char="•"/>
            </a:pPr>
            <a:r>
              <a:rPr lang="en-CA" sz="3200" dirty="0"/>
              <a:t>Evaluates only single-wise, pair-wise and triple-wise sampling</a:t>
            </a:r>
          </a:p>
        </p:txBody>
      </p:sp>
    </p:spTree>
    <p:extLst>
      <p:ext uri="{BB962C8B-B14F-4D97-AF65-F5344CB8AC3E}">
        <p14:creationId xmlns:p14="http://schemas.microsoft.com/office/powerpoint/2010/main" val="2159293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12B383-19ED-4C7A-B04E-D65A72BFBDA4}"/>
              </a:ext>
            </a:extLst>
          </p:cNvPr>
          <p:cNvPicPr>
            <a:picLocks noChangeAspect="1"/>
          </p:cNvPicPr>
          <p:nvPr/>
        </p:nvPicPr>
        <p:blipFill>
          <a:blip r:embed="rId2"/>
          <a:stretch>
            <a:fillRect/>
          </a:stretch>
        </p:blipFill>
        <p:spPr>
          <a:xfrm>
            <a:off x="1491813" y="643466"/>
            <a:ext cx="9208374" cy="5571067"/>
          </a:xfrm>
          <a:prstGeom prst="rect">
            <a:avLst/>
          </a:prstGeom>
        </p:spPr>
      </p:pic>
      <p:sp>
        <p:nvSpPr>
          <p:cNvPr id="4" name="Slide Number Placeholder 3">
            <a:extLst>
              <a:ext uri="{FF2B5EF4-FFF2-40B4-BE49-F238E27FC236}">
                <a16:creationId xmlns:a16="http://schemas.microsoft.com/office/drawing/2014/main" id="{13885500-5E91-4529-A64C-E5F6274031E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9456DF9-7ABE-4DA3-87DA-B2AEED84E1A6}" type="slidenum">
              <a:rPr lang="en-US" smtClean="0"/>
              <a:pPr>
                <a:spcAft>
                  <a:spcPts val="600"/>
                </a:spcAft>
              </a:pPr>
              <a:t>12</a:t>
            </a:fld>
            <a:endParaRPr lang="en-US"/>
          </a:p>
        </p:txBody>
      </p:sp>
      <p:sp>
        <p:nvSpPr>
          <p:cNvPr id="6" name="TextBox 5">
            <a:extLst>
              <a:ext uri="{FF2B5EF4-FFF2-40B4-BE49-F238E27FC236}">
                <a16:creationId xmlns:a16="http://schemas.microsoft.com/office/drawing/2014/main" id="{9623242B-D42C-4FB7-A7F2-BA2BFBC14E8E}"/>
              </a:ext>
            </a:extLst>
          </p:cNvPr>
          <p:cNvSpPr txBox="1"/>
          <p:nvPr/>
        </p:nvSpPr>
        <p:spPr>
          <a:xfrm>
            <a:off x="9364757" y="274134"/>
            <a:ext cx="1335430" cy="369332"/>
          </a:xfrm>
          <a:prstGeom prst="rect">
            <a:avLst/>
          </a:prstGeom>
          <a:noFill/>
        </p:spPr>
        <p:txBody>
          <a:bodyPr wrap="none" rtlCol="0">
            <a:spAutoFit/>
          </a:bodyPr>
          <a:lstStyle/>
          <a:p>
            <a:r>
              <a:rPr lang="en-CA" dirty="0"/>
              <a:t>ESEC/FSE’13</a:t>
            </a:r>
          </a:p>
        </p:txBody>
      </p:sp>
    </p:spTree>
    <p:extLst>
      <p:ext uri="{BB962C8B-B14F-4D97-AF65-F5344CB8AC3E}">
        <p14:creationId xmlns:p14="http://schemas.microsoft.com/office/powerpoint/2010/main" val="1006517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294B-7BF7-4C87-B927-4F90E6521051}"/>
              </a:ext>
            </a:extLst>
          </p:cNvPr>
          <p:cNvSpPr>
            <a:spLocks noGrp="1"/>
          </p:cNvSpPr>
          <p:nvPr>
            <p:ph type="title"/>
          </p:nvPr>
        </p:nvSpPr>
        <p:spPr/>
        <p:txBody>
          <a:bodyPr/>
          <a:lstStyle/>
          <a:p>
            <a:r>
              <a:rPr lang="en-CA" dirty="0"/>
              <a:t>Scalable Analysis of Variable Software</a:t>
            </a:r>
          </a:p>
        </p:txBody>
      </p:sp>
      <p:pic>
        <p:nvPicPr>
          <p:cNvPr id="5" name="Content Placeholder 4">
            <a:extLst>
              <a:ext uri="{FF2B5EF4-FFF2-40B4-BE49-F238E27FC236}">
                <a16:creationId xmlns:a16="http://schemas.microsoft.com/office/drawing/2014/main" id="{45B97134-CD15-4E32-A44E-18B26545F22D}"/>
              </a:ext>
            </a:extLst>
          </p:cNvPr>
          <p:cNvPicPr>
            <a:picLocks noGrp="1" noChangeAspect="1"/>
          </p:cNvPicPr>
          <p:nvPr>
            <p:ph idx="1"/>
          </p:nvPr>
        </p:nvPicPr>
        <p:blipFill>
          <a:blip r:embed="rId2"/>
          <a:stretch>
            <a:fillRect/>
          </a:stretch>
        </p:blipFill>
        <p:spPr>
          <a:xfrm>
            <a:off x="838200" y="1690688"/>
            <a:ext cx="8121917" cy="3507474"/>
          </a:xfrm>
          <a:prstGeom prst="rect">
            <a:avLst/>
          </a:prstGeom>
        </p:spPr>
      </p:pic>
      <p:sp>
        <p:nvSpPr>
          <p:cNvPr id="4" name="Slide Number Placeholder 3">
            <a:extLst>
              <a:ext uri="{FF2B5EF4-FFF2-40B4-BE49-F238E27FC236}">
                <a16:creationId xmlns:a16="http://schemas.microsoft.com/office/drawing/2014/main" id="{DBD0F7F4-106D-45AF-9C9E-9AA6FF3C5EA8}"/>
              </a:ext>
            </a:extLst>
          </p:cNvPr>
          <p:cNvSpPr>
            <a:spLocks noGrp="1"/>
          </p:cNvSpPr>
          <p:nvPr>
            <p:ph type="sldNum" sz="quarter" idx="12"/>
          </p:nvPr>
        </p:nvSpPr>
        <p:spPr/>
        <p:txBody>
          <a:bodyPr/>
          <a:lstStyle/>
          <a:p>
            <a:fld id="{89456DF9-7ABE-4DA3-87DA-B2AEED84E1A6}" type="slidenum">
              <a:rPr lang="en-CA" smtClean="0"/>
              <a:t>13</a:t>
            </a:fld>
            <a:endParaRPr lang="en-CA"/>
          </a:p>
        </p:txBody>
      </p:sp>
      <p:sp>
        <p:nvSpPr>
          <p:cNvPr id="6" name="TextBox 5">
            <a:extLst>
              <a:ext uri="{FF2B5EF4-FFF2-40B4-BE49-F238E27FC236}">
                <a16:creationId xmlns:a16="http://schemas.microsoft.com/office/drawing/2014/main" id="{9FF1634D-8973-4E47-A061-24074379209A}"/>
              </a:ext>
            </a:extLst>
          </p:cNvPr>
          <p:cNvSpPr txBox="1"/>
          <p:nvPr/>
        </p:nvSpPr>
        <p:spPr>
          <a:xfrm>
            <a:off x="3122005" y="5426532"/>
            <a:ext cx="3554306" cy="369332"/>
          </a:xfrm>
          <a:prstGeom prst="rect">
            <a:avLst/>
          </a:prstGeom>
          <a:noFill/>
        </p:spPr>
        <p:txBody>
          <a:bodyPr wrap="none" rtlCol="0">
            <a:spAutoFit/>
          </a:bodyPr>
          <a:lstStyle/>
          <a:p>
            <a:r>
              <a:rPr lang="en-CA" dirty="0"/>
              <a:t>Annotative SPL (3 optional features)</a:t>
            </a:r>
          </a:p>
        </p:txBody>
      </p:sp>
      <p:sp>
        <p:nvSpPr>
          <p:cNvPr id="7" name="Rectangle 6">
            <a:extLst>
              <a:ext uri="{FF2B5EF4-FFF2-40B4-BE49-F238E27FC236}">
                <a16:creationId xmlns:a16="http://schemas.microsoft.com/office/drawing/2014/main" id="{FF68A99C-07B9-4197-9367-11D46E5458C4}"/>
              </a:ext>
            </a:extLst>
          </p:cNvPr>
          <p:cNvSpPr/>
          <p:nvPr/>
        </p:nvSpPr>
        <p:spPr>
          <a:xfrm>
            <a:off x="1350416" y="3525756"/>
            <a:ext cx="3418114" cy="132805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7A1DD6F5-F774-49BC-B6DC-F8D6A598F09A}"/>
              </a:ext>
            </a:extLst>
          </p:cNvPr>
          <p:cNvSpPr/>
          <p:nvPr/>
        </p:nvSpPr>
        <p:spPr>
          <a:xfrm>
            <a:off x="5922416" y="3014127"/>
            <a:ext cx="1360714" cy="2394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BE45D35F-9B1E-4D9A-A600-CCBD6097FBFE}"/>
              </a:ext>
            </a:extLst>
          </p:cNvPr>
          <p:cNvSpPr/>
          <p:nvPr/>
        </p:nvSpPr>
        <p:spPr>
          <a:xfrm>
            <a:off x="1350416" y="3014127"/>
            <a:ext cx="3418114" cy="28325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9B909BB6-97E0-4633-B11F-88B1779A95A0}"/>
              </a:ext>
            </a:extLst>
          </p:cNvPr>
          <p:cNvSpPr/>
          <p:nvPr/>
        </p:nvSpPr>
        <p:spPr>
          <a:xfrm>
            <a:off x="5922416" y="3259170"/>
            <a:ext cx="1360714" cy="2394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883B653B-8460-45C4-8064-5C247EDA04E2}"/>
              </a:ext>
            </a:extLst>
          </p:cNvPr>
          <p:cNvSpPr txBox="1"/>
          <p:nvPr/>
        </p:nvSpPr>
        <p:spPr>
          <a:xfrm>
            <a:off x="8610600" y="2567262"/>
            <a:ext cx="3352800" cy="1754326"/>
          </a:xfrm>
          <a:prstGeom prst="rect">
            <a:avLst/>
          </a:prstGeom>
          <a:noFill/>
        </p:spPr>
        <p:txBody>
          <a:bodyPr wrap="square" rtlCol="0">
            <a:spAutoFit/>
          </a:bodyPr>
          <a:lstStyle/>
          <a:p>
            <a:r>
              <a:rPr lang="en-CA" dirty="0"/>
              <a:t>Sampling Strategies:</a:t>
            </a:r>
          </a:p>
          <a:p>
            <a:pPr marL="285750" indent="-285750">
              <a:buFontTx/>
              <a:buChar char="-"/>
            </a:pPr>
            <a:r>
              <a:rPr lang="en-CA" dirty="0"/>
              <a:t>Single-</a:t>
            </a:r>
            <a:r>
              <a:rPr lang="en-CA" dirty="0" err="1"/>
              <a:t>conf</a:t>
            </a:r>
            <a:r>
              <a:rPr lang="en-CA" dirty="0"/>
              <a:t> (e.g. {B,C})</a:t>
            </a:r>
          </a:p>
          <a:p>
            <a:pPr marL="285750" indent="-285750">
              <a:buFontTx/>
              <a:buChar char="-"/>
            </a:pPr>
            <a:r>
              <a:rPr lang="en-CA" dirty="0"/>
              <a:t>Random</a:t>
            </a:r>
          </a:p>
          <a:p>
            <a:pPr marL="285750" indent="-285750">
              <a:buFontTx/>
              <a:buChar char="-"/>
            </a:pPr>
            <a:r>
              <a:rPr lang="en-CA" dirty="0"/>
              <a:t>Code-coverage (e.g. {}, {A,B,C})</a:t>
            </a:r>
          </a:p>
          <a:p>
            <a:pPr marL="285750" indent="-285750">
              <a:buFontTx/>
              <a:buChar char="-"/>
            </a:pPr>
            <a:r>
              <a:rPr lang="en-CA" dirty="0"/>
              <a:t>Pair-wise ({}, {A,B}, {B,C}, {A,C})</a:t>
            </a:r>
          </a:p>
          <a:p>
            <a:pPr marL="285750" indent="-285750">
              <a:buFontTx/>
              <a:buChar char="-"/>
            </a:pPr>
            <a:endParaRPr lang="en-CA" dirty="0"/>
          </a:p>
        </p:txBody>
      </p:sp>
    </p:spTree>
    <p:extLst>
      <p:ext uri="{BB962C8B-B14F-4D97-AF65-F5344CB8AC3E}">
        <p14:creationId xmlns:p14="http://schemas.microsoft.com/office/powerpoint/2010/main" val="121041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294B-7BF7-4C87-B927-4F90E6521051}"/>
              </a:ext>
            </a:extLst>
          </p:cNvPr>
          <p:cNvSpPr>
            <a:spLocks noGrp="1"/>
          </p:cNvSpPr>
          <p:nvPr>
            <p:ph type="title"/>
          </p:nvPr>
        </p:nvSpPr>
        <p:spPr/>
        <p:txBody>
          <a:bodyPr/>
          <a:lstStyle/>
          <a:p>
            <a:r>
              <a:rPr lang="en-CA" dirty="0"/>
              <a:t>Scalable Analysis of Variable Software</a:t>
            </a:r>
          </a:p>
        </p:txBody>
      </p:sp>
      <p:sp>
        <p:nvSpPr>
          <p:cNvPr id="4" name="Slide Number Placeholder 3">
            <a:extLst>
              <a:ext uri="{FF2B5EF4-FFF2-40B4-BE49-F238E27FC236}">
                <a16:creationId xmlns:a16="http://schemas.microsoft.com/office/drawing/2014/main" id="{DBD0F7F4-106D-45AF-9C9E-9AA6FF3C5EA8}"/>
              </a:ext>
            </a:extLst>
          </p:cNvPr>
          <p:cNvSpPr>
            <a:spLocks noGrp="1"/>
          </p:cNvSpPr>
          <p:nvPr>
            <p:ph type="sldNum" sz="quarter" idx="12"/>
          </p:nvPr>
        </p:nvSpPr>
        <p:spPr/>
        <p:txBody>
          <a:bodyPr/>
          <a:lstStyle/>
          <a:p>
            <a:fld id="{89456DF9-7ABE-4DA3-87DA-B2AEED84E1A6}" type="slidenum">
              <a:rPr lang="en-CA" smtClean="0"/>
              <a:t>14</a:t>
            </a:fld>
            <a:endParaRPr lang="en-CA"/>
          </a:p>
        </p:txBody>
      </p:sp>
      <p:pic>
        <p:nvPicPr>
          <p:cNvPr id="13" name="Picture 12">
            <a:extLst>
              <a:ext uri="{FF2B5EF4-FFF2-40B4-BE49-F238E27FC236}">
                <a16:creationId xmlns:a16="http://schemas.microsoft.com/office/drawing/2014/main" id="{C5D24060-F83B-4D6D-9CCB-0B7B5F873669}"/>
              </a:ext>
            </a:extLst>
          </p:cNvPr>
          <p:cNvPicPr>
            <a:picLocks noChangeAspect="1"/>
          </p:cNvPicPr>
          <p:nvPr/>
        </p:nvPicPr>
        <p:blipFill>
          <a:blip r:embed="rId2"/>
          <a:stretch>
            <a:fillRect/>
          </a:stretch>
        </p:blipFill>
        <p:spPr>
          <a:xfrm>
            <a:off x="167185" y="1690688"/>
            <a:ext cx="5334000" cy="3676650"/>
          </a:xfrm>
          <a:prstGeom prst="rect">
            <a:avLst/>
          </a:prstGeom>
        </p:spPr>
      </p:pic>
      <p:pic>
        <p:nvPicPr>
          <p:cNvPr id="14" name="Picture 13">
            <a:extLst>
              <a:ext uri="{FF2B5EF4-FFF2-40B4-BE49-F238E27FC236}">
                <a16:creationId xmlns:a16="http://schemas.microsoft.com/office/drawing/2014/main" id="{90BAF806-290E-4C0D-911C-6D0183A93CCA}"/>
              </a:ext>
            </a:extLst>
          </p:cNvPr>
          <p:cNvPicPr>
            <a:picLocks noChangeAspect="1"/>
          </p:cNvPicPr>
          <p:nvPr/>
        </p:nvPicPr>
        <p:blipFill>
          <a:blip r:embed="rId3"/>
          <a:stretch>
            <a:fillRect/>
          </a:stretch>
        </p:blipFill>
        <p:spPr>
          <a:xfrm>
            <a:off x="5501185" y="2100263"/>
            <a:ext cx="6419850" cy="2857500"/>
          </a:xfrm>
          <a:prstGeom prst="rect">
            <a:avLst/>
          </a:prstGeom>
        </p:spPr>
      </p:pic>
      <p:sp>
        <p:nvSpPr>
          <p:cNvPr id="15" name="Oval 14">
            <a:extLst>
              <a:ext uri="{FF2B5EF4-FFF2-40B4-BE49-F238E27FC236}">
                <a16:creationId xmlns:a16="http://schemas.microsoft.com/office/drawing/2014/main" id="{02A30981-5AE2-4619-8A2C-1EDBEB48D210}"/>
              </a:ext>
            </a:extLst>
          </p:cNvPr>
          <p:cNvSpPr/>
          <p:nvPr/>
        </p:nvSpPr>
        <p:spPr>
          <a:xfrm>
            <a:off x="7130143" y="2928258"/>
            <a:ext cx="1262743" cy="82731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EC52B59C-401E-4D17-9694-9530C0501FA8}"/>
              </a:ext>
            </a:extLst>
          </p:cNvPr>
          <p:cNvSpPr/>
          <p:nvPr/>
        </p:nvSpPr>
        <p:spPr>
          <a:xfrm>
            <a:off x="2057400" y="2917371"/>
            <a:ext cx="2601686" cy="23948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98ED3D19-0E58-45A4-A09B-075458922EE1}"/>
              </a:ext>
            </a:extLst>
          </p:cNvPr>
          <p:cNvSpPr/>
          <p:nvPr/>
        </p:nvSpPr>
        <p:spPr>
          <a:xfrm>
            <a:off x="7043058" y="4041208"/>
            <a:ext cx="1262743" cy="827314"/>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C5C40446-E6F9-447F-9224-FF89DE634907}"/>
              </a:ext>
            </a:extLst>
          </p:cNvPr>
          <p:cNvSpPr/>
          <p:nvPr/>
        </p:nvSpPr>
        <p:spPr>
          <a:xfrm>
            <a:off x="672193" y="3148012"/>
            <a:ext cx="1385207" cy="215674"/>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4E4A40B7-7AF2-4DF8-8A7E-E0E0BEBE2BBD}"/>
              </a:ext>
            </a:extLst>
          </p:cNvPr>
          <p:cNvSpPr/>
          <p:nvPr/>
        </p:nvSpPr>
        <p:spPr>
          <a:xfrm>
            <a:off x="585108" y="1949901"/>
            <a:ext cx="3181349" cy="608241"/>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a:extLst>
              <a:ext uri="{FF2B5EF4-FFF2-40B4-BE49-F238E27FC236}">
                <a16:creationId xmlns:a16="http://schemas.microsoft.com/office/drawing/2014/main" id="{AAF7B114-93B8-40D2-809B-C5AFD2C7AB12}"/>
              </a:ext>
            </a:extLst>
          </p:cNvPr>
          <p:cNvSpPr/>
          <p:nvPr/>
        </p:nvSpPr>
        <p:spPr>
          <a:xfrm>
            <a:off x="10112830" y="3363686"/>
            <a:ext cx="2079170" cy="1796143"/>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DB459239-E698-4598-87DA-E97DF5B7963D}"/>
              </a:ext>
            </a:extLst>
          </p:cNvPr>
          <p:cNvSpPr/>
          <p:nvPr/>
        </p:nvSpPr>
        <p:spPr>
          <a:xfrm>
            <a:off x="738683" y="4126025"/>
            <a:ext cx="2810059" cy="831737"/>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2" name="Picture 21">
            <a:extLst>
              <a:ext uri="{FF2B5EF4-FFF2-40B4-BE49-F238E27FC236}">
                <a16:creationId xmlns:a16="http://schemas.microsoft.com/office/drawing/2014/main" id="{FF5B9E67-B4F0-4086-8093-55F85C637428}"/>
              </a:ext>
            </a:extLst>
          </p:cNvPr>
          <p:cNvPicPr>
            <a:picLocks noChangeAspect="1"/>
          </p:cNvPicPr>
          <p:nvPr/>
        </p:nvPicPr>
        <p:blipFill>
          <a:blip r:embed="rId4"/>
          <a:stretch>
            <a:fillRect/>
          </a:stretch>
        </p:blipFill>
        <p:spPr>
          <a:xfrm>
            <a:off x="5462585" y="2144713"/>
            <a:ext cx="6729413" cy="1784802"/>
          </a:xfrm>
          <a:prstGeom prst="rect">
            <a:avLst/>
          </a:prstGeom>
        </p:spPr>
      </p:pic>
      <p:pic>
        <p:nvPicPr>
          <p:cNvPr id="23" name="Picture 22">
            <a:extLst>
              <a:ext uri="{FF2B5EF4-FFF2-40B4-BE49-F238E27FC236}">
                <a16:creationId xmlns:a16="http://schemas.microsoft.com/office/drawing/2014/main" id="{E49E98F1-D514-4197-87DD-D0CD1F2F0C95}"/>
              </a:ext>
            </a:extLst>
          </p:cNvPr>
          <p:cNvPicPr>
            <a:picLocks noChangeAspect="1"/>
          </p:cNvPicPr>
          <p:nvPr/>
        </p:nvPicPr>
        <p:blipFill>
          <a:blip r:embed="rId5"/>
          <a:stretch>
            <a:fillRect/>
          </a:stretch>
        </p:blipFill>
        <p:spPr>
          <a:xfrm>
            <a:off x="5462585" y="3876449"/>
            <a:ext cx="6729415" cy="2005013"/>
          </a:xfrm>
          <a:prstGeom prst="rect">
            <a:avLst/>
          </a:prstGeom>
        </p:spPr>
      </p:pic>
      <p:sp>
        <p:nvSpPr>
          <p:cNvPr id="24" name="Rectangle 23">
            <a:extLst>
              <a:ext uri="{FF2B5EF4-FFF2-40B4-BE49-F238E27FC236}">
                <a16:creationId xmlns:a16="http://schemas.microsoft.com/office/drawing/2014/main" id="{2242480A-01AF-4A5C-8EED-4DE1AC29A810}"/>
              </a:ext>
            </a:extLst>
          </p:cNvPr>
          <p:cNvSpPr/>
          <p:nvPr/>
        </p:nvSpPr>
        <p:spPr>
          <a:xfrm>
            <a:off x="6763427" y="2958193"/>
            <a:ext cx="4242029" cy="28461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9EA37AE3-1A19-4D84-8A9C-2623CC398116}"/>
              </a:ext>
            </a:extLst>
          </p:cNvPr>
          <p:cNvSpPr/>
          <p:nvPr/>
        </p:nvSpPr>
        <p:spPr>
          <a:xfrm>
            <a:off x="6763427" y="3548743"/>
            <a:ext cx="2010459" cy="21862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8040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4" grpId="0" animBg="1"/>
      <p:bldP spid="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294B-7BF7-4C87-B927-4F90E6521051}"/>
              </a:ext>
            </a:extLst>
          </p:cNvPr>
          <p:cNvSpPr>
            <a:spLocks noGrp="1"/>
          </p:cNvSpPr>
          <p:nvPr>
            <p:ph type="title"/>
          </p:nvPr>
        </p:nvSpPr>
        <p:spPr>
          <a:xfrm>
            <a:off x="838200" y="365125"/>
            <a:ext cx="10515600" cy="1325563"/>
          </a:xfrm>
        </p:spPr>
        <p:txBody>
          <a:bodyPr/>
          <a:lstStyle/>
          <a:p>
            <a:r>
              <a:rPr lang="en-CA" dirty="0"/>
              <a:t>Scalable Analysis of Variable Software</a:t>
            </a:r>
          </a:p>
        </p:txBody>
      </p:sp>
      <p:sp>
        <p:nvSpPr>
          <p:cNvPr id="4" name="Slide Number Placeholder 3">
            <a:extLst>
              <a:ext uri="{FF2B5EF4-FFF2-40B4-BE49-F238E27FC236}">
                <a16:creationId xmlns:a16="http://schemas.microsoft.com/office/drawing/2014/main" id="{DBD0F7F4-106D-45AF-9C9E-9AA6FF3C5EA8}"/>
              </a:ext>
            </a:extLst>
          </p:cNvPr>
          <p:cNvSpPr>
            <a:spLocks noGrp="1"/>
          </p:cNvSpPr>
          <p:nvPr>
            <p:ph type="sldNum" sz="quarter" idx="12"/>
          </p:nvPr>
        </p:nvSpPr>
        <p:spPr/>
        <p:txBody>
          <a:bodyPr/>
          <a:lstStyle/>
          <a:p>
            <a:fld id="{89456DF9-7ABE-4DA3-87DA-B2AEED84E1A6}" type="slidenum">
              <a:rPr lang="en-CA" smtClean="0"/>
              <a:t>15</a:t>
            </a:fld>
            <a:endParaRPr lang="en-CA"/>
          </a:p>
        </p:txBody>
      </p:sp>
      <p:pic>
        <p:nvPicPr>
          <p:cNvPr id="5" name="Picture 4">
            <a:extLst>
              <a:ext uri="{FF2B5EF4-FFF2-40B4-BE49-F238E27FC236}">
                <a16:creationId xmlns:a16="http://schemas.microsoft.com/office/drawing/2014/main" id="{31C377B5-5856-46E2-B647-C9178504F4DD}"/>
              </a:ext>
            </a:extLst>
          </p:cNvPr>
          <p:cNvPicPr>
            <a:picLocks noChangeAspect="1"/>
          </p:cNvPicPr>
          <p:nvPr/>
        </p:nvPicPr>
        <p:blipFill>
          <a:blip r:embed="rId2"/>
          <a:stretch>
            <a:fillRect/>
          </a:stretch>
        </p:blipFill>
        <p:spPr>
          <a:xfrm>
            <a:off x="838200" y="2400372"/>
            <a:ext cx="5663056" cy="2894853"/>
          </a:xfrm>
          <a:prstGeom prst="rect">
            <a:avLst/>
          </a:prstGeom>
        </p:spPr>
      </p:pic>
      <p:pic>
        <p:nvPicPr>
          <p:cNvPr id="6" name="Picture 5">
            <a:extLst>
              <a:ext uri="{FF2B5EF4-FFF2-40B4-BE49-F238E27FC236}">
                <a16:creationId xmlns:a16="http://schemas.microsoft.com/office/drawing/2014/main" id="{E38ED98F-5BF6-4564-B056-FB5237238E62}"/>
              </a:ext>
            </a:extLst>
          </p:cNvPr>
          <p:cNvPicPr>
            <a:picLocks noChangeAspect="1"/>
          </p:cNvPicPr>
          <p:nvPr/>
        </p:nvPicPr>
        <p:blipFill>
          <a:blip r:embed="rId3"/>
          <a:stretch>
            <a:fillRect/>
          </a:stretch>
        </p:blipFill>
        <p:spPr>
          <a:xfrm>
            <a:off x="6673765" y="2129050"/>
            <a:ext cx="5357732" cy="3450449"/>
          </a:xfrm>
          <a:prstGeom prst="rect">
            <a:avLst/>
          </a:prstGeom>
        </p:spPr>
      </p:pic>
    </p:spTree>
    <p:extLst>
      <p:ext uri="{BB962C8B-B14F-4D97-AF65-F5344CB8AC3E}">
        <p14:creationId xmlns:p14="http://schemas.microsoft.com/office/powerpoint/2010/main" val="3677504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D4CACF-DEEB-47AA-9BE4-E2A145AC2A19}"/>
              </a:ext>
            </a:extLst>
          </p:cNvPr>
          <p:cNvPicPr>
            <a:picLocks noChangeAspect="1"/>
          </p:cNvPicPr>
          <p:nvPr/>
        </p:nvPicPr>
        <p:blipFill rotWithShape="1">
          <a:blip r:embed="rId2"/>
          <a:srcRect r="1" b="30224"/>
          <a:stretch/>
        </p:blipFill>
        <p:spPr>
          <a:xfrm>
            <a:off x="643467" y="1174776"/>
            <a:ext cx="10905066" cy="4508446"/>
          </a:xfrm>
          <a:prstGeom prst="rect">
            <a:avLst/>
          </a:prstGeom>
        </p:spPr>
      </p:pic>
      <p:sp>
        <p:nvSpPr>
          <p:cNvPr id="4" name="Slide Number Placeholder 3">
            <a:extLst>
              <a:ext uri="{FF2B5EF4-FFF2-40B4-BE49-F238E27FC236}">
                <a16:creationId xmlns:a16="http://schemas.microsoft.com/office/drawing/2014/main" id="{13885500-5E91-4529-A64C-E5F6274031E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9456DF9-7ABE-4DA3-87DA-B2AEED84E1A6}" type="slidenum">
              <a:rPr lang="en-US" smtClean="0"/>
              <a:pPr>
                <a:spcAft>
                  <a:spcPts val="600"/>
                </a:spcAft>
              </a:pPr>
              <a:t>16</a:t>
            </a:fld>
            <a:endParaRPr lang="en-US"/>
          </a:p>
        </p:txBody>
      </p:sp>
      <p:sp>
        <p:nvSpPr>
          <p:cNvPr id="7" name="TextBox 6">
            <a:extLst>
              <a:ext uri="{FF2B5EF4-FFF2-40B4-BE49-F238E27FC236}">
                <a16:creationId xmlns:a16="http://schemas.microsoft.com/office/drawing/2014/main" id="{40254B86-4A50-4CFC-B05F-9EA50E31F087}"/>
              </a:ext>
            </a:extLst>
          </p:cNvPr>
          <p:cNvSpPr txBox="1"/>
          <p:nvPr/>
        </p:nvSpPr>
        <p:spPr>
          <a:xfrm>
            <a:off x="10402321" y="132316"/>
            <a:ext cx="951479" cy="369332"/>
          </a:xfrm>
          <a:prstGeom prst="rect">
            <a:avLst/>
          </a:prstGeom>
          <a:noFill/>
        </p:spPr>
        <p:txBody>
          <a:bodyPr wrap="none" rtlCol="0">
            <a:spAutoFit/>
          </a:bodyPr>
          <a:lstStyle/>
          <a:p>
            <a:r>
              <a:rPr lang="en-CA" dirty="0"/>
              <a:t>SoCP’15</a:t>
            </a:r>
          </a:p>
        </p:txBody>
      </p:sp>
    </p:spTree>
    <p:extLst>
      <p:ext uri="{BB962C8B-B14F-4D97-AF65-F5344CB8AC3E}">
        <p14:creationId xmlns:p14="http://schemas.microsoft.com/office/powerpoint/2010/main" val="925353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FCF29-56E4-4C39-9691-622F3F05ED54}"/>
              </a:ext>
            </a:extLst>
          </p:cNvPr>
          <p:cNvSpPr>
            <a:spLocks noGrp="1"/>
          </p:cNvSpPr>
          <p:nvPr>
            <p:ph type="title"/>
          </p:nvPr>
        </p:nvSpPr>
        <p:spPr/>
        <p:txBody>
          <a:bodyPr/>
          <a:lstStyle/>
          <a:p>
            <a:r>
              <a:rPr lang="en-CA" dirty="0"/>
              <a:t>Variability-Aware Abstract Interpretation</a:t>
            </a:r>
          </a:p>
        </p:txBody>
      </p:sp>
      <p:sp>
        <p:nvSpPr>
          <p:cNvPr id="3" name="Content Placeholder 2">
            <a:extLst>
              <a:ext uri="{FF2B5EF4-FFF2-40B4-BE49-F238E27FC236}">
                <a16:creationId xmlns:a16="http://schemas.microsoft.com/office/drawing/2014/main" id="{AB23C1E4-1134-4084-B96A-B545A157EB3A}"/>
              </a:ext>
            </a:extLst>
          </p:cNvPr>
          <p:cNvSpPr>
            <a:spLocks noGrp="1"/>
          </p:cNvSpPr>
          <p:nvPr>
            <p:ph idx="1"/>
          </p:nvPr>
        </p:nvSpPr>
        <p:spPr/>
        <p:txBody>
          <a:bodyPr/>
          <a:lstStyle/>
          <a:p>
            <a:r>
              <a:rPr lang="en-CA" dirty="0"/>
              <a:t>Imperative language (annotative)</a:t>
            </a:r>
          </a:p>
          <a:p>
            <a:endParaRPr lang="en-CA" dirty="0"/>
          </a:p>
          <a:p>
            <a:endParaRPr lang="en-CA" dirty="0"/>
          </a:p>
          <a:p>
            <a:endParaRPr lang="en-CA" dirty="0"/>
          </a:p>
          <a:p>
            <a:r>
              <a:rPr lang="en-CA" dirty="0"/>
              <a:t>Semantics in terms of (Variable, Value) stores</a:t>
            </a:r>
          </a:p>
          <a:p>
            <a:pPr marL="0" indent="0">
              <a:buNone/>
            </a:pPr>
            <a:endParaRPr lang="en-CA" dirty="0"/>
          </a:p>
        </p:txBody>
      </p:sp>
      <p:sp>
        <p:nvSpPr>
          <p:cNvPr id="4" name="Slide Number Placeholder 3">
            <a:extLst>
              <a:ext uri="{FF2B5EF4-FFF2-40B4-BE49-F238E27FC236}">
                <a16:creationId xmlns:a16="http://schemas.microsoft.com/office/drawing/2014/main" id="{C8062637-34D1-4B95-9BB5-F491633F2EC0}"/>
              </a:ext>
            </a:extLst>
          </p:cNvPr>
          <p:cNvSpPr>
            <a:spLocks noGrp="1"/>
          </p:cNvSpPr>
          <p:nvPr>
            <p:ph type="sldNum" sz="quarter" idx="12"/>
          </p:nvPr>
        </p:nvSpPr>
        <p:spPr/>
        <p:txBody>
          <a:bodyPr/>
          <a:lstStyle/>
          <a:p>
            <a:fld id="{89456DF9-7ABE-4DA3-87DA-B2AEED84E1A6}" type="slidenum">
              <a:rPr lang="en-CA" smtClean="0"/>
              <a:t>17</a:t>
            </a:fld>
            <a:endParaRPr lang="en-CA"/>
          </a:p>
        </p:txBody>
      </p:sp>
      <p:pic>
        <p:nvPicPr>
          <p:cNvPr id="5" name="Picture 4">
            <a:extLst>
              <a:ext uri="{FF2B5EF4-FFF2-40B4-BE49-F238E27FC236}">
                <a16:creationId xmlns:a16="http://schemas.microsoft.com/office/drawing/2014/main" id="{1BA00E48-9376-4FA8-9335-FACA2DAE2BD9}"/>
              </a:ext>
            </a:extLst>
          </p:cNvPr>
          <p:cNvPicPr>
            <a:picLocks noChangeAspect="1"/>
          </p:cNvPicPr>
          <p:nvPr/>
        </p:nvPicPr>
        <p:blipFill>
          <a:blip r:embed="rId2"/>
          <a:stretch>
            <a:fillRect/>
          </a:stretch>
        </p:blipFill>
        <p:spPr>
          <a:xfrm>
            <a:off x="838200" y="2405062"/>
            <a:ext cx="5934075" cy="1285875"/>
          </a:xfrm>
          <a:prstGeom prst="rect">
            <a:avLst/>
          </a:prstGeom>
        </p:spPr>
      </p:pic>
      <p:pic>
        <p:nvPicPr>
          <p:cNvPr id="6" name="Picture 5">
            <a:extLst>
              <a:ext uri="{FF2B5EF4-FFF2-40B4-BE49-F238E27FC236}">
                <a16:creationId xmlns:a16="http://schemas.microsoft.com/office/drawing/2014/main" id="{1C2AE320-9BDC-4362-B0F6-ADF39EFEDACF}"/>
              </a:ext>
            </a:extLst>
          </p:cNvPr>
          <p:cNvPicPr>
            <a:picLocks noChangeAspect="1"/>
          </p:cNvPicPr>
          <p:nvPr/>
        </p:nvPicPr>
        <p:blipFill>
          <a:blip r:embed="rId3"/>
          <a:stretch>
            <a:fillRect/>
          </a:stretch>
        </p:blipFill>
        <p:spPr>
          <a:xfrm>
            <a:off x="7183626" y="2405062"/>
            <a:ext cx="4048125" cy="866775"/>
          </a:xfrm>
          <a:prstGeom prst="rect">
            <a:avLst/>
          </a:prstGeom>
        </p:spPr>
      </p:pic>
      <p:pic>
        <p:nvPicPr>
          <p:cNvPr id="7" name="Picture 6">
            <a:extLst>
              <a:ext uri="{FF2B5EF4-FFF2-40B4-BE49-F238E27FC236}">
                <a16:creationId xmlns:a16="http://schemas.microsoft.com/office/drawing/2014/main" id="{4DF898C5-EA56-49CB-B4D2-251393F3988E}"/>
              </a:ext>
            </a:extLst>
          </p:cNvPr>
          <p:cNvPicPr>
            <a:picLocks noChangeAspect="1"/>
          </p:cNvPicPr>
          <p:nvPr/>
        </p:nvPicPr>
        <p:blipFill>
          <a:blip r:embed="rId4"/>
          <a:stretch>
            <a:fillRect/>
          </a:stretch>
        </p:blipFill>
        <p:spPr>
          <a:xfrm>
            <a:off x="3119437" y="4563541"/>
            <a:ext cx="5953125" cy="1590675"/>
          </a:xfrm>
          <a:prstGeom prst="rect">
            <a:avLst/>
          </a:prstGeom>
        </p:spPr>
      </p:pic>
    </p:spTree>
    <p:extLst>
      <p:ext uri="{BB962C8B-B14F-4D97-AF65-F5344CB8AC3E}">
        <p14:creationId xmlns:p14="http://schemas.microsoft.com/office/powerpoint/2010/main" val="384443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FCF29-56E4-4C39-9691-622F3F05ED54}"/>
              </a:ext>
            </a:extLst>
          </p:cNvPr>
          <p:cNvSpPr>
            <a:spLocks noGrp="1"/>
          </p:cNvSpPr>
          <p:nvPr>
            <p:ph type="title"/>
          </p:nvPr>
        </p:nvSpPr>
        <p:spPr/>
        <p:txBody>
          <a:bodyPr/>
          <a:lstStyle/>
          <a:p>
            <a:r>
              <a:rPr lang="en-CA" dirty="0"/>
              <a:t>Variability-Aware Abstract Interpretation</a:t>
            </a:r>
          </a:p>
        </p:txBody>
      </p:sp>
      <p:sp>
        <p:nvSpPr>
          <p:cNvPr id="3" name="Content Placeholder 2">
            <a:extLst>
              <a:ext uri="{FF2B5EF4-FFF2-40B4-BE49-F238E27FC236}">
                <a16:creationId xmlns:a16="http://schemas.microsoft.com/office/drawing/2014/main" id="{AB23C1E4-1134-4084-B96A-B545A157EB3A}"/>
              </a:ext>
            </a:extLst>
          </p:cNvPr>
          <p:cNvSpPr>
            <a:spLocks noGrp="1"/>
          </p:cNvSpPr>
          <p:nvPr>
            <p:ph idx="1"/>
          </p:nvPr>
        </p:nvSpPr>
        <p:spPr/>
        <p:txBody>
          <a:bodyPr/>
          <a:lstStyle/>
          <a:p>
            <a:r>
              <a:rPr lang="en-CA" dirty="0"/>
              <a:t>Lifting combinator (a tuple of values, one per configuration):</a:t>
            </a:r>
          </a:p>
          <a:p>
            <a:endParaRPr lang="en-CA" dirty="0"/>
          </a:p>
          <a:p>
            <a:endParaRPr lang="en-CA" dirty="0"/>
          </a:p>
          <a:p>
            <a:r>
              <a:rPr lang="en-CA" dirty="0"/>
              <a:t>Optimization: value sharing (shorter tuples)</a:t>
            </a:r>
          </a:p>
          <a:p>
            <a:r>
              <a:rPr lang="en-CA" dirty="0"/>
              <a:t>Lossy optimization: variability abstraction</a:t>
            </a:r>
          </a:p>
          <a:p>
            <a:pPr lvl="1"/>
            <a:r>
              <a:rPr lang="en-CA" dirty="0"/>
              <a:t>Compositionality of Galois connections</a:t>
            </a:r>
          </a:p>
          <a:p>
            <a:pPr lvl="1"/>
            <a:r>
              <a:rPr lang="en-CA" dirty="0"/>
              <a:t>Minimum abstraction: fully preserves variability</a:t>
            </a:r>
          </a:p>
          <a:p>
            <a:pPr lvl="1"/>
            <a:r>
              <a:rPr lang="en-CA" dirty="0"/>
              <a:t>Maximum abstraction: map </a:t>
            </a:r>
            <a:r>
              <a:rPr lang="en-CA"/>
              <a:t>all configurations into one</a:t>
            </a:r>
            <a:endParaRPr lang="en-CA" dirty="0"/>
          </a:p>
        </p:txBody>
      </p:sp>
      <p:sp>
        <p:nvSpPr>
          <p:cNvPr id="4" name="Slide Number Placeholder 3">
            <a:extLst>
              <a:ext uri="{FF2B5EF4-FFF2-40B4-BE49-F238E27FC236}">
                <a16:creationId xmlns:a16="http://schemas.microsoft.com/office/drawing/2014/main" id="{C8062637-34D1-4B95-9BB5-F491633F2EC0}"/>
              </a:ext>
            </a:extLst>
          </p:cNvPr>
          <p:cNvSpPr>
            <a:spLocks noGrp="1"/>
          </p:cNvSpPr>
          <p:nvPr>
            <p:ph type="sldNum" sz="quarter" idx="12"/>
          </p:nvPr>
        </p:nvSpPr>
        <p:spPr/>
        <p:txBody>
          <a:bodyPr/>
          <a:lstStyle/>
          <a:p>
            <a:fld id="{89456DF9-7ABE-4DA3-87DA-B2AEED84E1A6}" type="slidenum">
              <a:rPr lang="en-CA" smtClean="0"/>
              <a:t>18</a:t>
            </a:fld>
            <a:endParaRPr lang="en-CA"/>
          </a:p>
        </p:txBody>
      </p:sp>
      <p:pic>
        <p:nvPicPr>
          <p:cNvPr id="8" name="Picture 7">
            <a:extLst>
              <a:ext uri="{FF2B5EF4-FFF2-40B4-BE49-F238E27FC236}">
                <a16:creationId xmlns:a16="http://schemas.microsoft.com/office/drawing/2014/main" id="{F26EB0B5-DA7A-454C-8E2E-6260FE14EC24}"/>
              </a:ext>
            </a:extLst>
          </p:cNvPr>
          <p:cNvPicPr>
            <a:picLocks noChangeAspect="1"/>
          </p:cNvPicPr>
          <p:nvPr/>
        </p:nvPicPr>
        <p:blipFill>
          <a:blip r:embed="rId2"/>
          <a:stretch>
            <a:fillRect/>
          </a:stretch>
        </p:blipFill>
        <p:spPr>
          <a:xfrm>
            <a:off x="3724275" y="2401153"/>
            <a:ext cx="4743450" cy="800100"/>
          </a:xfrm>
          <a:prstGeom prst="rect">
            <a:avLst/>
          </a:prstGeom>
        </p:spPr>
      </p:pic>
    </p:spTree>
    <p:extLst>
      <p:ext uri="{BB962C8B-B14F-4D97-AF65-F5344CB8AC3E}">
        <p14:creationId xmlns:p14="http://schemas.microsoft.com/office/powerpoint/2010/main" val="1440806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FCF29-56E4-4C39-9691-622F3F05ED54}"/>
              </a:ext>
            </a:extLst>
          </p:cNvPr>
          <p:cNvSpPr>
            <a:spLocks noGrp="1"/>
          </p:cNvSpPr>
          <p:nvPr>
            <p:ph type="title"/>
          </p:nvPr>
        </p:nvSpPr>
        <p:spPr/>
        <p:txBody>
          <a:bodyPr/>
          <a:lstStyle/>
          <a:p>
            <a:r>
              <a:rPr lang="en-CA" dirty="0"/>
              <a:t>Variability-Aware Abstract Interpretation</a:t>
            </a:r>
          </a:p>
        </p:txBody>
      </p:sp>
      <p:pic>
        <p:nvPicPr>
          <p:cNvPr id="5" name="Content Placeholder 4">
            <a:extLst>
              <a:ext uri="{FF2B5EF4-FFF2-40B4-BE49-F238E27FC236}">
                <a16:creationId xmlns:a16="http://schemas.microsoft.com/office/drawing/2014/main" id="{5660610C-A5CB-442F-98DD-E9195B9DFB21}"/>
              </a:ext>
            </a:extLst>
          </p:cNvPr>
          <p:cNvPicPr>
            <a:picLocks noGrp="1" noChangeAspect="1"/>
          </p:cNvPicPr>
          <p:nvPr>
            <p:ph idx="1"/>
          </p:nvPr>
        </p:nvPicPr>
        <p:blipFill>
          <a:blip r:embed="rId2"/>
          <a:stretch>
            <a:fillRect/>
          </a:stretch>
        </p:blipFill>
        <p:spPr>
          <a:xfrm>
            <a:off x="2247900" y="1877219"/>
            <a:ext cx="7696200" cy="4248150"/>
          </a:xfrm>
          <a:prstGeom prst="rect">
            <a:avLst/>
          </a:prstGeom>
        </p:spPr>
      </p:pic>
      <p:sp>
        <p:nvSpPr>
          <p:cNvPr id="4" name="Slide Number Placeholder 3">
            <a:extLst>
              <a:ext uri="{FF2B5EF4-FFF2-40B4-BE49-F238E27FC236}">
                <a16:creationId xmlns:a16="http://schemas.microsoft.com/office/drawing/2014/main" id="{C8062637-34D1-4B95-9BB5-F491633F2EC0}"/>
              </a:ext>
            </a:extLst>
          </p:cNvPr>
          <p:cNvSpPr>
            <a:spLocks noGrp="1"/>
          </p:cNvSpPr>
          <p:nvPr>
            <p:ph type="sldNum" sz="quarter" idx="12"/>
          </p:nvPr>
        </p:nvSpPr>
        <p:spPr/>
        <p:txBody>
          <a:bodyPr/>
          <a:lstStyle/>
          <a:p>
            <a:fld id="{89456DF9-7ABE-4DA3-87DA-B2AEED84E1A6}" type="slidenum">
              <a:rPr lang="en-CA" smtClean="0"/>
              <a:t>19</a:t>
            </a:fld>
            <a:endParaRPr lang="en-CA"/>
          </a:p>
        </p:txBody>
      </p:sp>
    </p:spTree>
    <p:extLst>
      <p:ext uri="{BB962C8B-B14F-4D97-AF65-F5344CB8AC3E}">
        <p14:creationId xmlns:p14="http://schemas.microsoft.com/office/powerpoint/2010/main" val="4108522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BE471A-3ED1-4B21-B966-D9F8FA8B5E70}"/>
              </a:ext>
            </a:extLst>
          </p:cNvPr>
          <p:cNvSpPr>
            <a:spLocks noGrp="1"/>
          </p:cNvSpPr>
          <p:nvPr>
            <p:ph type="sldNum" sz="quarter" idx="12"/>
          </p:nvPr>
        </p:nvSpPr>
        <p:spPr/>
        <p:txBody>
          <a:bodyPr/>
          <a:lstStyle/>
          <a:p>
            <a:fld id="{89456DF9-7ABE-4DA3-87DA-B2AEED84E1A6}" type="slidenum">
              <a:rPr lang="en-CA" smtClean="0"/>
              <a:t>2</a:t>
            </a:fld>
            <a:endParaRPr lang="en-CA"/>
          </a:p>
        </p:txBody>
      </p:sp>
      <mc:AlternateContent xmlns:mc="http://schemas.openxmlformats.org/markup-compatibility/2006">
        <mc:Choice xmlns:psuz="http://schemas.microsoft.com/office/powerpoint/2016/summaryzoom" Requires="psuz">
          <p:graphicFrame>
            <p:nvGraphicFramePr>
              <p:cNvPr id="6" name="Summary Zoom 5">
                <a:extLst>
                  <a:ext uri="{FF2B5EF4-FFF2-40B4-BE49-F238E27FC236}">
                    <a16:creationId xmlns:a16="http://schemas.microsoft.com/office/drawing/2014/main" id="{1F1AC14A-D568-4C74-B773-E216E04F729E}"/>
                  </a:ext>
                </a:extLst>
              </p:cNvPr>
              <p:cNvGraphicFramePr>
                <a:graphicFrameLocks noChangeAspect="1"/>
              </p:cNvGraphicFramePr>
              <p:nvPr>
                <p:extLst>
                  <p:ext uri="{D42A27DB-BD31-4B8C-83A1-F6EECF244321}">
                    <p14:modId xmlns:p14="http://schemas.microsoft.com/office/powerpoint/2010/main" val="968337297"/>
                  </p:ext>
                </p:extLst>
              </p:nvPr>
            </p:nvGraphicFramePr>
            <p:xfrm>
              <a:off x="194113" y="781236"/>
              <a:ext cx="12138438" cy="5022866"/>
            </p:xfrm>
            <a:graphic>
              <a:graphicData uri="http://schemas.microsoft.com/office/powerpoint/2016/summaryzoom">
                <psuz:summaryZm>
                  <psuz:summaryZmObj sectionId="{4D04E098-2A98-4214-B13D-53488DDFB861}">
                    <psuz:zmPr id="{98F7525D-65F3-4C31-9134-34CBE1C553F4}" transitionDur="1000">
                      <p166:blipFill xmlns:p166="http://schemas.microsoft.com/office/powerpoint/2016/6/main">
                        <a:blip r:embed="rId2"/>
                        <a:stretch>
                          <a:fillRect/>
                        </a:stretch>
                      </p166:blipFill>
                      <p166:spPr xmlns:p166="http://schemas.microsoft.com/office/powerpoint/2016/6/main">
                        <a:xfrm>
                          <a:off x="453296" y="923954"/>
                          <a:ext cx="2731148" cy="1536270"/>
                        </a:xfrm>
                        <a:prstGeom prst="rect">
                          <a:avLst/>
                        </a:prstGeom>
                        <a:ln w="3175">
                          <a:solidFill>
                            <a:prstClr val="ltGray"/>
                          </a:solidFill>
                        </a:ln>
                      </p166:spPr>
                    </psuz:zmPr>
                  </psuz:summaryZmObj>
                  <psuz:summaryZmObj sectionId="{C71A9F2F-C877-4B24-B48E-80922AE39E65}">
                    <psuz:zmPr id="{27ABFF9C-1B25-4D08-BA7C-7D0A66EE1F5E}" transitionDur="1000">
                      <p166:blipFill xmlns:p166="http://schemas.microsoft.com/office/powerpoint/2016/6/main">
                        <a:blip r:embed="rId3"/>
                        <a:stretch>
                          <a:fillRect/>
                        </a:stretch>
                      </p166:blipFill>
                      <p166:spPr xmlns:p166="http://schemas.microsoft.com/office/powerpoint/2016/6/main">
                        <a:xfrm>
                          <a:off x="3286862" y="923954"/>
                          <a:ext cx="2731148" cy="1536270"/>
                        </a:xfrm>
                        <a:prstGeom prst="rect">
                          <a:avLst/>
                        </a:prstGeom>
                        <a:ln w="3175">
                          <a:solidFill>
                            <a:prstClr val="ltGray"/>
                          </a:solidFill>
                        </a:ln>
                      </p166:spPr>
                    </psuz:zmPr>
                  </psuz:summaryZmObj>
                  <psuz:summaryZmObj sectionId="{DAB6F46B-91D1-4BAF-812C-C84ED5AFCDB0}">
                    <psuz:zmPr id="{DE756A6B-CA72-48C9-A91E-19DE4C75F66C}" transitionDur="1000">
                      <p166:blipFill xmlns:p166="http://schemas.microsoft.com/office/powerpoint/2016/6/main">
                        <a:blip r:embed="rId4"/>
                        <a:stretch>
                          <a:fillRect/>
                        </a:stretch>
                      </p166:blipFill>
                      <p166:spPr xmlns:p166="http://schemas.microsoft.com/office/powerpoint/2016/6/main">
                        <a:xfrm>
                          <a:off x="6120428" y="923954"/>
                          <a:ext cx="2731148" cy="1536270"/>
                        </a:xfrm>
                        <a:prstGeom prst="rect">
                          <a:avLst/>
                        </a:prstGeom>
                        <a:ln w="3175">
                          <a:solidFill>
                            <a:prstClr val="ltGray"/>
                          </a:solidFill>
                        </a:ln>
                      </p166:spPr>
                    </psuz:zmPr>
                  </psuz:summaryZmObj>
                  <psuz:summaryZmObj sectionId="{6D02E88D-8E9A-4B7C-963B-BD7321E70B3F}">
                    <psuz:zmPr id="{5FB15E2F-99DC-477D-B15E-4939261D63CE}" transitionDur="1000">
                      <p166:blipFill xmlns:p166="http://schemas.microsoft.com/office/powerpoint/2016/6/main">
                        <a:blip r:embed="rId5"/>
                        <a:stretch>
                          <a:fillRect/>
                        </a:stretch>
                      </p166:blipFill>
                      <p166:spPr xmlns:p166="http://schemas.microsoft.com/office/powerpoint/2016/6/main">
                        <a:xfrm>
                          <a:off x="8953994" y="923954"/>
                          <a:ext cx="2731148" cy="1536270"/>
                        </a:xfrm>
                        <a:prstGeom prst="rect">
                          <a:avLst/>
                        </a:prstGeom>
                        <a:ln w="3175">
                          <a:solidFill>
                            <a:prstClr val="ltGray"/>
                          </a:solidFill>
                        </a:ln>
                      </p166:spPr>
                    </psuz:zmPr>
                  </psuz:summaryZmObj>
                  <psuz:summaryZmObj sectionId="{10453073-A4EF-4ADE-853C-283DEABEF1F1}" offsetFactorX="46157" offsetFactorY="-578">
                    <psuz:zmPr id="{1A677C96-9EB8-45C8-83F7-65A65D824758}" transitionDur="1000">
                      <p166:blipFill xmlns:p166="http://schemas.microsoft.com/office/powerpoint/2016/6/main">
                        <a:blip r:embed="rId6"/>
                        <a:stretch>
                          <a:fillRect/>
                        </a:stretch>
                      </p166:blipFill>
                      <p166:spPr xmlns:p166="http://schemas.microsoft.com/office/powerpoint/2016/6/main">
                        <a:xfrm>
                          <a:off x="1713912" y="2553762"/>
                          <a:ext cx="2731148" cy="1536270"/>
                        </a:xfrm>
                        <a:prstGeom prst="rect">
                          <a:avLst/>
                        </a:prstGeom>
                        <a:ln w="3175">
                          <a:solidFill>
                            <a:prstClr val="ltGray"/>
                          </a:solidFill>
                        </a:ln>
                      </p166:spPr>
                    </psuz:zmPr>
                  </psuz:summaryZmObj>
                  <psuz:summaryZmObj sectionId="{070D9104-EDC0-4526-BC03-B8735222AE51}" offsetFactorX="48108" offsetFactorY="-578">
                    <psuz:zmPr id="{79BC7F34-4EAA-4386-AE75-3E067758257D}" transitionDur="1000">
                      <p166:blipFill xmlns:p166="http://schemas.microsoft.com/office/powerpoint/2016/6/main">
                        <a:blip r:embed="rId7"/>
                        <a:stretch>
                          <a:fillRect/>
                        </a:stretch>
                      </p166:blipFill>
                      <p166:spPr xmlns:p166="http://schemas.microsoft.com/office/powerpoint/2016/6/main">
                        <a:xfrm>
                          <a:off x="4600763" y="2553762"/>
                          <a:ext cx="2731148" cy="1536270"/>
                        </a:xfrm>
                        <a:prstGeom prst="rect">
                          <a:avLst/>
                        </a:prstGeom>
                        <a:ln w="3175">
                          <a:solidFill>
                            <a:prstClr val="ltGray"/>
                          </a:solidFill>
                        </a:ln>
                      </p166:spPr>
                    </psuz:zmPr>
                  </psuz:summaryZmObj>
                  <psuz:summaryZmObj sectionId="{916CAC13-82D1-410D-953F-B73487ED3522}" offsetFactorX="50058" offsetFactorY="-578">
                    <psuz:zmPr id="{B5D96B49-6459-46D9-A6D9-6A799BBFCCB8}" transitionDur="1000">
                      <p166:blipFill xmlns:p166="http://schemas.microsoft.com/office/powerpoint/2016/6/main">
                        <a:blip r:embed="rId8"/>
                        <a:stretch>
                          <a:fillRect/>
                        </a:stretch>
                      </p166:blipFill>
                      <p166:spPr xmlns:p166="http://schemas.microsoft.com/office/powerpoint/2016/6/main">
                        <a:xfrm>
                          <a:off x="7487586" y="2553762"/>
                          <a:ext cx="2731148" cy="1536270"/>
                        </a:xfrm>
                        <a:prstGeom prst="rect">
                          <a:avLst/>
                        </a:prstGeom>
                        <a:ln w="3175">
                          <a:solidFill>
                            <a:prstClr val="ltGray"/>
                          </a:solidFill>
                        </a:ln>
                      </p166:spPr>
                    </psuz:zmPr>
                  </psuz:summaryZmObj>
                  <psuz:gridLayout/>
                </psuz:summaryZm>
              </a:graphicData>
            </a:graphic>
          </p:graphicFrame>
        </mc:Choice>
        <mc:Fallback>
          <p:grpSp>
            <p:nvGrpSpPr>
              <p:cNvPr id="6" name="Summary Zoom 5">
                <a:extLst>
                  <a:ext uri="{FF2B5EF4-FFF2-40B4-BE49-F238E27FC236}">
                    <a16:creationId xmlns:a16="http://schemas.microsoft.com/office/drawing/2014/main" id="{1F1AC14A-D568-4C74-B773-E216E04F729E}"/>
                  </a:ext>
                </a:extLst>
              </p:cNvPr>
              <p:cNvGrpSpPr>
                <a:grpSpLocks noGrp="1" noUngrp="1" noRot="1" noChangeAspect="1" noMove="1" noResize="1"/>
              </p:cNvGrpSpPr>
              <p:nvPr/>
            </p:nvGrpSpPr>
            <p:grpSpPr>
              <a:xfrm>
                <a:off x="194113" y="781236"/>
                <a:ext cx="12138438" cy="5022866"/>
                <a:chOff x="194113" y="781236"/>
                <a:chExt cx="12138438" cy="5022866"/>
              </a:xfrm>
            </p:grpSpPr>
            <p:pic>
              <p:nvPicPr>
                <p:cNvPr id="2" name="Picture 2">
                  <a:hlinkClick r:id="rId9"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647409" y="1705190"/>
                  <a:ext cx="2731148" cy="1536270"/>
                </a:xfrm>
                <a:prstGeom prst="rect">
                  <a:avLst/>
                </a:prstGeom>
                <a:ln w="3175">
                  <a:solidFill>
                    <a:prstClr val="ltGray"/>
                  </a:solidFill>
                </a:ln>
              </p:spPr>
            </p:pic>
            <p:pic>
              <p:nvPicPr>
                <p:cNvPr id="3" name="Picture 3">
                  <a:hlinkClick r:id="rId10"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3480975" y="1705190"/>
                  <a:ext cx="2731148" cy="1536270"/>
                </a:xfrm>
                <a:prstGeom prst="rect">
                  <a:avLst/>
                </a:prstGeom>
                <a:ln w="3175">
                  <a:solidFill>
                    <a:prstClr val="ltGray"/>
                  </a:solidFill>
                </a:ln>
              </p:spPr>
            </p:pic>
            <p:pic>
              <p:nvPicPr>
                <p:cNvPr id="5" name="Picture 5">
                  <a:hlinkClick r:id="rId11"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6314541" y="1705190"/>
                  <a:ext cx="2731148" cy="1536270"/>
                </a:xfrm>
                <a:prstGeom prst="rect">
                  <a:avLst/>
                </a:prstGeom>
                <a:ln w="3175">
                  <a:solidFill>
                    <a:prstClr val="ltGray"/>
                  </a:solidFill>
                </a:ln>
              </p:spPr>
            </p:pic>
            <p:pic>
              <p:nvPicPr>
                <p:cNvPr id="7" name="Picture 7">
                  <a:hlinkClick r:id="rId12"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9148107" y="1705190"/>
                  <a:ext cx="2731148" cy="1536270"/>
                </a:xfrm>
                <a:prstGeom prst="rect">
                  <a:avLst/>
                </a:prstGeom>
                <a:ln w="3175">
                  <a:solidFill>
                    <a:prstClr val="ltGray"/>
                  </a:solidFill>
                </a:ln>
              </p:spPr>
            </p:pic>
            <p:pic>
              <p:nvPicPr>
                <p:cNvPr id="8" name="Picture 8">
                  <a:hlinkClick r:id="rId13"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908025" y="3334998"/>
                  <a:ext cx="2731148" cy="1536270"/>
                </a:xfrm>
                <a:prstGeom prst="rect">
                  <a:avLst/>
                </a:prstGeom>
                <a:ln w="3175">
                  <a:solidFill>
                    <a:prstClr val="ltGray"/>
                  </a:solidFill>
                </a:ln>
              </p:spPr>
            </p:pic>
            <p:pic>
              <p:nvPicPr>
                <p:cNvPr id="9" name="Picture 9">
                  <a:hlinkClick r:id="rId14"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794876" y="3334998"/>
                  <a:ext cx="2731148" cy="1536270"/>
                </a:xfrm>
                <a:prstGeom prst="rect">
                  <a:avLst/>
                </a:prstGeom>
                <a:ln w="3175">
                  <a:solidFill>
                    <a:prstClr val="ltGray"/>
                  </a:solidFill>
                </a:ln>
              </p:spPr>
            </p:pic>
            <p:pic>
              <p:nvPicPr>
                <p:cNvPr id="10" name="Picture 10">
                  <a:hlinkClick r:id="rId15"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81699" y="3334998"/>
                  <a:ext cx="2731148" cy="1536270"/>
                </a:xfrm>
                <a:prstGeom prst="rect">
                  <a:avLst/>
                </a:prstGeom>
                <a:ln w="3175">
                  <a:solidFill>
                    <a:prstClr val="ltGray"/>
                  </a:solidFill>
                </a:ln>
              </p:spPr>
            </p:pic>
          </p:grpSp>
        </mc:Fallback>
      </mc:AlternateContent>
    </p:spTree>
    <p:extLst>
      <p:ext uri="{BB962C8B-B14F-4D97-AF65-F5344CB8AC3E}">
        <p14:creationId xmlns:p14="http://schemas.microsoft.com/office/powerpoint/2010/main" val="634479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0FC7CF-2554-42B5-9318-FC843D6F3469}"/>
              </a:ext>
            </a:extLst>
          </p:cNvPr>
          <p:cNvPicPr>
            <a:picLocks noChangeAspect="1"/>
          </p:cNvPicPr>
          <p:nvPr/>
        </p:nvPicPr>
        <p:blipFill>
          <a:blip r:embed="rId2"/>
          <a:stretch>
            <a:fillRect/>
          </a:stretch>
        </p:blipFill>
        <p:spPr>
          <a:xfrm>
            <a:off x="1794017" y="643466"/>
            <a:ext cx="8603966" cy="5571067"/>
          </a:xfrm>
          <a:prstGeom prst="rect">
            <a:avLst/>
          </a:prstGeom>
        </p:spPr>
      </p:pic>
      <p:sp>
        <p:nvSpPr>
          <p:cNvPr id="4" name="Slide Number Placeholder 3">
            <a:extLst>
              <a:ext uri="{FF2B5EF4-FFF2-40B4-BE49-F238E27FC236}">
                <a16:creationId xmlns:a16="http://schemas.microsoft.com/office/drawing/2014/main" id="{44A8261F-38E3-4A7E-B982-88B94B26401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9456DF9-7ABE-4DA3-87DA-B2AEED84E1A6}" type="slidenum">
              <a:rPr lang="en-US" smtClean="0"/>
              <a:pPr>
                <a:spcAft>
                  <a:spcPts val="600"/>
                </a:spcAft>
              </a:pPr>
              <a:t>20</a:t>
            </a:fld>
            <a:endParaRPr lang="en-US"/>
          </a:p>
        </p:txBody>
      </p:sp>
      <p:sp>
        <p:nvSpPr>
          <p:cNvPr id="6" name="TextBox 5">
            <a:extLst>
              <a:ext uri="{FF2B5EF4-FFF2-40B4-BE49-F238E27FC236}">
                <a16:creationId xmlns:a16="http://schemas.microsoft.com/office/drawing/2014/main" id="{56D226D2-6EE4-42C9-8FF3-0A4F7D340227}"/>
              </a:ext>
            </a:extLst>
          </p:cNvPr>
          <p:cNvSpPr txBox="1"/>
          <p:nvPr/>
        </p:nvSpPr>
        <p:spPr>
          <a:xfrm>
            <a:off x="9248438" y="274134"/>
            <a:ext cx="1149545" cy="369332"/>
          </a:xfrm>
          <a:prstGeom prst="rect">
            <a:avLst/>
          </a:prstGeom>
          <a:noFill/>
        </p:spPr>
        <p:txBody>
          <a:bodyPr wrap="none" rtlCol="0">
            <a:spAutoFit/>
          </a:bodyPr>
          <a:lstStyle/>
          <a:p>
            <a:r>
              <a:rPr lang="en-CA" dirty="0"/>
              <a:t>TOSEM’12</a:t>
            </a:r>
          </a:p>
        </p:txBody>
      </p:sp>
    </p:spTree>
    <p:extLst>
      <p:ext uri="{BB962C8B-B14F-4D97-AF65-F5344CB8AC3E}">
        <p14:creationId xmlns:p14="http://schemas.microsoft.com/office/powerpoint/2010/main" val="3696755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C22EA-DC8E-4872-B84A-D1EBB629D3DD}"/>
              </a:ext>
            </a:extLst>
          </p:cNvPr>
          <p:cNvSpPr>
            <a:spLocks noGrp="1"/>
          </p:cNvSpPr>
          <p:nvPr>
            <p:ph type="title"/>
          </p:nvPr>
        </p:nvSpPr>
        <p:spPr/>
        <p:txBody>
          <a:bodyPr/>
          <a:lstStyle/>
          <a:p>
            <a:r>
              <a:rPr lang="en-CA" dirty="0"/>
              <a:t>Product Line Type Checking</a:t>
            </a:r>
          </a:p>
        </p:txBody>
      </p:sp>
      <p:sp>
        <p:nvSpPr>
          <p:cNvPr id="4" name="Slide Number Placeholder 3">
            <a:extLst>
              <a:ext uri="{FF2B5EF4-FFF2-40B4-BE49-F238E27FC236}">
                <a16:creationId xmlns:a16="http://schemas.microsoft.com/office/drawing/2014/main" id="{818496DD-4CCF-4B3B-903A-46A0FBA43DBA}"/>
              </a:ext>
            </a:extLst>
          </p:cNvPr>
          <p:cNvSpPr>
            <a:spLocks noGrp="1"/>
          </p:cNvSpPr>
          <p:nvPr>
            <p:ph type="sldNum" sz="quarter" idx="12"/>
          </p:nvPr>
        </p:nvSpPr>
        <p:spPr/>
        <p:txBody>
          <a:bodyPr/>
          <a:lstStyle/>
          <a:p>
            <a:fld id="{89456DF9-7ABE-4DA3-87DA-B2AEED84E1A6}" type="slidenum">
              <a:rPr lang="en-CA" smtClean="0"/>
              <a:t>21</a:t>
            </a:fld>
            <a:endParaRPr lang="en-CA"/>
          </a:p>
        </p:txBody>
      </p:sp>
      <p:pic>
        <p:nvPicPr>
          <p:cNvPr id="8" name="Picture 7">
            <a:extLst>
              <a:ext uri="{FF2B5EF4-FFF2-40B4-BE49-F238E27FC236}">
                <a16:creationId xmlns:a16="http://schemas.microsoft.com/office/drawing/2014/main" id="{E365B88F-C9BF-4EB5-B6CD-0862F37550A4}"/>
              </a:ext>
            </a:extLst>
          </p:cNvPr>
          <p:cNvPicPr>
            <a:picLocks noChangeAspect="1"/>
          </p:cNvPicPr>
          <p:nvPr/>
        </p:nvPicPr>
        <p:blipFill>
          <a:blip r:embed="rId2"/>
          <a:stretch>
            <a:fillRect/>
          </a:stretch>
        </p:blipFill>
        <p:spPr>
          <a:xfrm>
            <a:off x="128587" y="1690688"/>
            <a:ext cx="11934825" cy="4619625"/>
          </a:xfrm>
          <a:prstGeom prst="rect">
            <a:avLst/>
          </a:prstGeom>
        </p:spPr>
      </p:pic>
      <p:sp>
        <p:nvSpPr>
          <p:cNvPr id="9" name="Rectangle 8">
            <a:extLst>
              <a:ext uri="{FF2B5EF4-FFF2-40B4-BE49-F238E27FC236}">
                <a16:creationId xmlns:a16="http://schemas.microsoft.com/office/drawing/2014/main" id="{982AD16D-2572-4B4B-8133-0E12E290F5BB}"/>
              </a:ext>
            </a:extLst>
          </p:cNvPr>
          <p:cNvSpPr/>
          <p:nvPr/>
        </p:nvSpPr>
        <p:spPr>
          <a:xfrm>
            <a:off x="1621410" y="2592371"/>
            <a:ext cx="5326145" cy="226243"/>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C136E8E2-5B55-48BC-A298-367CD4B203D7}"/>
              </a:ext>
            </a:extLst>
          </p:cNvPr>
          <p:cNvSpPr/>
          <p:nvPr/>
        </p:nvSpPr>
        <p:spPr>
          <a:xfrm>
            <a:off x="1089998" y="3774257"/>
            <a:ext cx="6535303" cy="68642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AF4E9BA8-6834-496C-95FD-265895E4765C}"/>
              </a:ext>
            </a:extLst>
          </p:cNvPr>
          <p:cNvSpPr/>
          <p:nvPr/>
        </p:nvSpPr>
        <p:spPr>
          <a:xfrm>
            <a:off x="1089998" y="4902183"/>
            <a:ext cx="6535303" cy="68642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91431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C22EA-DC8E-4872-B84A-D1EBB629D3DD}"/>
              </a:ext>
            </a:extLst>
          </p:cNvPr>
          <p:cNvSpPr>
            <a:spLocks noGrp="1"/>
          </p:cNvSpPr>
          <p:nvPr>
            <p:ph type="title"/>
          </p:nvPr>
        </p:nvSpPr>
        <p:spPr/>
        <p:txBody>
          <a:bodyPr/>
          <a:lstStyle/>
          <a:p>
            <a:r>
              <a:rPr lang="en-CA" dirty="0"/>
              <a:t>Product Line Type Checking</a:t>
            </a:r>
          </a:p>
        </p:txBody>
      </p:sp>
      <p:sp>
        <p:nvSpPr>
          <p:cNvPr id="3" name="Content Placeholder 2">
            <a:extLst>
              <a:ext uri="{FF2B5EF4-FFF2-40B4-BE49-F238E27FC236}">
                <a16:creationId xmlns:a16="http://schemas.microsoft.com/office/drawing/2014/main" id="{7C339A20-D6B0-405A-B253-3505E3BD700F}"/>
              </a:ext>
            </a:extLst>
          </p:cNvPr>
          <p:cNvSpPr>
            <a:spLocks noGrp="1"/>
          </p:cNvSpPr>
          <p:nvPr>
            <p:ph idx="1"/>
          </p:nvPr>
        </p:nvSpPr>
        <p:spPr/>
        <p:txBody>
          <a:bodyPr>
            <a:normAutofit fontScale="92500" lnSpcReduction="10000"/>
          </a:bodyPr>
          <a:lstStyle/>
          <a:p>
            <a:r>
              <a:rPr lang="en-CA" dirty="0"/>
              <a:t>Colored Featherweight Java (CFJ) (annotative – limited)</a:t>
            </a:r>
          </a:p>
          <a:p>
            <a:endParaRPr lang="en-CA" dirty="0"/>
          </a:p>
          <a:p>
            <a:endParaRPr lang="en-CA" dirty="0"/>
          </a:p>
          <a:p>
            <a:endParaRPr lang="en-CA" dirty="0"/>
          </a:p>
          <a:p>
            <a:endParaRPr lang="en-CA" dirty="0"/>
          </a:p>
          <a:p>
            <a:endParaRPr lang="en-CA" dirty="0"/>
          </a:p>
          <a:p>
            <a:r>
              <a:rPr lang="en-CA" dirty="0"/>
              <a:t>Goals:</a:t>
            </a:r>
          </a:p>
          <a:p>
            <a:pPr lvl="1"/>
            <a:r>
              <a:rPr lang="en-CA" dirty="0"/>
              <a:t>Product generation preserves typing</a:t>
            </a:r>
          </a:p>
          <a:p>
            <a:pPr lvl="1"/>
            <a:r>
              <a:rPr lang="en-CA" dirty="0"/>
              <a:t>Backward compatibility (extends the Java Type System)</a:t>
            </a:r>
          </a:p>
          <a:p>
            <a:r>
              <a:rPr lang="en-CA" dirty="0"/>
              <a:t>Type Checking: reachability rules (target reachable from reference)</a:t>
            </a:r>
          </a:p>
        </p:txBody>
      </p:sp>
      <p:sp>
        <p:nvSpPr>
          <p:cNvPr id="4" name="Slide Number Placeholder 3">
            <a:extLst>
              <a:ext uri="{FF2B5EF4-FFF2-40B4-BE49-F238E27FC236}">
                <a16:creationId xmlns:a16="http://schemas.microsoft.com/office/drawing/2014/main" id="{818496DD-4CCF-4B3B-903A-46A0FBA43DBA}"/>
              </a:ext>
            </a:extLst>
          </p:cNvPr>
          <p:cNvSpPr>
            <a:spLocks noGrp="1"/>
          </p:cNvSpPr>
          <p:nvPr>
            <p:ph type="sldNum" sz="quarter" idx="12"/>
          </p:nvPr>
        </p:nvSpPr>
        <p:spPr/>
        <p:txBody>
          <a:bodyPr/>
          <a:lstStyle/>
          <a:p>
            <a:fld id="{89456DF9-7ABE-4DA3-87DA-B2AEED84E1A6}" type="slidenum">
              <a:rPr lang="en-CA" smtClean="0"/>
              <a:t>22</a:t>
            </a:fld>
            <a:endParaRPr lang="en-CA"/>
          </a:p>
        </p:txBody>
      </p:sp>
      <p:pic>
        <p:nvPicPr>
          <p:cNvPr id="5" name="Picture 4">
            <a:extLst>
              <a:ext uri="{FF2B5EF4-FFF2-40B4-BE49-F238E27FC236}">
                <a16:creationId xmlns:a16="http://schemas.microsoft.com/office/drawing/2014/main" id="{C867DE1E-9319-4D2B-84B9-628FCDEFAAA0}"/>
              </a:ext>
            </a:extLst>
          </p:cNvPr>
          <p:cNvPicPr>
            <a:picLocks noChangeAspect="1"/>
          </p:cNvPicPr>
          <p:nvPr/>
        </p:nvPicPr>
        <p:blipFill>
          <a:blip r:embed="rId2"/>
          <a:stretch>
            <a:fillRect/>
          </a:stretch>
        </p:blipFill>
        <p:spPr>
          <a:xfrm>
            <a:off x="3719852" y="2297454"/>
            <a:ext cx="4752295" cy="2264572"/>
          </a:xfrm>
          <a:prstGeom prst="rect">
            <a:avLst/>
          </a:prstGeom>
        </p:spPr>
      </p:pic>
    </p:spTree>
    <p:extLst>
      <p:ext uri="{BB962C8B-B14F-4D97-AF65-F5344CB8AC3E}">
        <p14:creationId xmlns:p14="http://schemas.microsoft.com/office/powerpoint/2010/main" val="882783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C22EA-DC8E-4872-B84A-D1EBB629D3DD}"/>
              </a:ext>
            </a:extLst>
          </p:cNvPr>
          <p:cNvSpPr>
            <a:spLocks noGrp="1"/>
          </p:cNvSpPr>
          <p:nvPr>
            <p:ph type="title"/>
          </p:nvPr>
        </p:nvSpPr>
        <p:spPr/>
        <p:txBody>
          <a:bodyPr/>
          <a:lstStyle/>
          <a:p>
            <a:r>
              <a:rPr lang="en-CA" dirty="0"/>
              <a:t>Product Line Type Checking</a:t>
            </a:r>
          </a:p>
        </p:txBody>
      </p:sp>
      <p:sp>
        <p:nvSpPr>
          <p:cNvPr id="4" name="Slide Number Placeholder 3">
            <a:extLst>
              <a:ext uri="{FF2B5EF4-FFF2-40B4-BE49-F238E27FC236}">
                <a16:creationId xmlns:a16="http://schemas.microsoft.com/office/drawing/2014/main" id="{818496DD-4CCF-4B3B-903A-46A0FBA43DBA}"/>
              </a:ext>
            </a:extLst>
          </p:cNvPr>
          <p:cNvSpPr>
            <a:spLocks noGrp="1"/>
          </p:cNvSpPr>
          <p:nvPr>
            <p:ph type="sldNum" sz="quarter" idx="12"/>
          </p:nvPr>
        </p:nvSpPr>
        <p:spPr/>
        <p:txBody>
          <a:bodyPr/>
          <a:lstStyle/>
          <a:p>
            <a:fld id="{89456DF9-7ABE-4DA3-87DA-B2AEED84E1A6}" type="slidenum">
              <a:rPr lang="en-CA" smtClean="0"/>
              <a:t>23</a:t>
            </a:fld>
            <a:endParaRPr lang="en-CA"/>
          </a:p>
        </p:txBody>
      </p:sp>
      <p:pic>
        <p:nvPicPr>
          <p:cNvPr id="8" name="Content Placeholder 7">
            <a:extLst>
              <a:ext uri="{FF2B5EF4-FFF2-40B4-BE49-F238E27FC236}">
                <a16:creationId xmlns:a16="http://schemas.microsoft.com/office/drawing/2014/main" id="{B2950FD1-2A5B-4CC2-B76D-2BE4B1182BC7}"/>
              </a:ext>
            </a:extLst>
          </p:cNvPr>
          <p:cNvPicPr>
            <a:picLocks noGrp="1" noChangeAspect="1"/>
          </p:cNvPicPr>
          <p:nvPr>
            <p:ph idx="1"/>
          </p:nvPr>
        </p:nvPicPr>
        <p:blipFill>
          <a:blip r:embed="rId2"/>
          <a:stretch>
            <a:fillRect/>
          </a:stretch>
        </p:blipFill>
        <p:spPr>
          <a:xfrm>
            <a:off x="1876425" y="1394619"/>
            <a:ext cx="8439150" cy="2628900"/>
          </a:xfrm>
          <a:prstGeom prst="rect">
            <a:avLst/>
          </a:prstGeom>
        </p:spPr>
      </p:pic>
      <p:pic>
        <p:nvPicPr>
          <p:cNvPr id="9" name="Picture 8">
            <a:extLst>
              <a:ext uri="{FF2B5EF4-FFF2-40B4-BE49-F238E27FC236}">
                <a16:creationId xmlns:a16="http://schemas.microsoft.com/office/drawing/2014/main" id="{094A47C8-7EB0-4B25-BA40-CAD695996FC2}"/>
              </a:ext>
            </a:extLst>
          </p:cNvPr>
          <p:cNvPicPr>
            <a:picLocks noChangeAspect="1"/>
          </p:cNvPicPr>
          <p:nvPr/>
        </p:nvPicPr>
        <p:blipFill>
          <a:blip r:embed="rId3"/>
          <a:stretch>
            <a:fillRect/>
          </a:stretch>
        </p:blipFill>
        <p:spPr>
          <a:xfrm>
            <a:off x="2386012" y="4381500"/>
            <a:ext cx="7419975" cy="1343025"/>
          </a:xfrm>
          <a:prstGeom prst="rect">
            <a:avLst/>
          </a:prstGeom>
        </p:spPr>
      </p:pic>
    </p:spTree>
    <p:extLst>
      <p:ext uri="{BB962C8B-B14F-4D97-AF65-F5344CB8AC3E}">
        <p14:creationId xmlns:p14="http://schemas.microsoft.com/office/powerpoint/2010/main" val="1955141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C4B656-5077-47D1-8DDD-933DBD8A0245}"/>
              </a:ext>
            </a:extLst>
          </p:cNvPr>
          <p:cNvPicPr>
            <a:picLocks noChangeAspect="1"/>
          </p:cNvPicPr>
          <p:nvPr/>
        </p:nvPicPr>
        <p:blipFill>
          <a:blip r:embed="rId2"/>
          <a:stretch>
            <a:fillRect/>
          </a:stretch>
        </p:blipFill>
        <p:spPr>
          <a:xfrm>
            <a:off x="713326" y="643466"/>
            <a:ext cx="10765348" cy="5571067"/>
          </a:xfrm>
          <a:prstGeom prst="rect">
            <a:avLst/>
          </a:prstGeom>
        </p:spPr>
      </p:pic>
      <p:sp>
        <p:nvSpPr>
          <p:cNvPr id="4" name="Slide Number Placeholder 3">
            <a:extLst>
              <a:ext uri="{FF2B5EF4-FFF2-40B4-BE49-F238E27FC236}">
                <a16:creationId xmlns:a16="http://schemas.microsoft.com/office/drawing/2014/main" id="{6E58CD25-3BD1-4FE5-AAC5-785569D2BF6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9456DF9-7ABE-4DA3-87DA-B2AEED84E1A6}" type="slidenum">
              <a:rPr lang="en-US" smtClean="0"/>
              <a:pPr>
                <a:spcAft>
                  <a:spcPts val="600"/>
                </a:spcAft>
              </a:pPr>
              <a:t>24</a:t>
            </a:fld>
            <a:endParaRPr lang="en-US"/>
          </a:p>
        </p:txBody>
      </p:sp>
      <p:sp>
        <p:nvSpPr>
          <p:cNvPr id="6" name="TextBox 5">
            <a:extLst>
              <a:ext uri="{FF2B5EF4-FFF2-40B4-BE49-F238E27FC236}">
                <a16:creationId xmlns:a16="http://schemas.microsoft.com/office/drawing/2014/main" id="{A01A95D1-BD70-481F-9029-D6CD721B1842}"/>
              </a:ext>
            </a:extLst>
          </p:cNvPr>
          <p:cNvSpPr txBox="1"/>
          <p:nvPr/>
        </p:nvSpPr>
        <p:spPr>
          <a:xfrm>
            <a:off x="10460607" y="274134"/>
            <a:ext cx="893193" cy="369332"/>
          </a:xfrm>
          <a:prstGeom prst="rect">
            <a:avLst/>
          </a:prstGeom>
          <a:noFill/>
        </p:spPr>
        <p:txBody>
          <a:bodyPr wrap="none" rtlCol="0">
            <a:spAutoFit/>
          </a:bodyPr>
          <a:lstStyle/>
          <a:p>
            <a:r>
              <a:rPr lang="en-CA" dirty="0"/>
              <a:t>PLDI’12</a:t>
            </a:r>
          </a:p>
        </p:txBody>
      </p:sp>
    </p:spTree>
    <p:extLst>
      <p:ext uri="{BB962C8B-B14F-4D97-AF65-F5344CB8AC3E}">
        <p14:creationId xmlns:p14="http://schemas.microsoft.com/office/powerpoint/2010/main" val="4167736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47830-C1DE-4923-A042-8186758ED494}"/>
              </a:ext>
            </a:extLst>
          </p:cNvPr>
          <p:cNvSpPr>
            <a:spLocks noGrp="1"/>
          </p:cNvSpPr>
          <p:nvPr>
            <p:ph type="title"/>
          </p:nvPr>
        </p:nvSpPr>
        <p:spPr/>
        <p:txBody>
          <a:bodyPr/>
          <a:lstStyle/>
          <a:p>
            <a:r>
              <a:rPr lang="en-CA" dirty="0" err="1"/>
              <a:t>SuperC</a:t>
            </a:r>
            <a:endParaRPr lang="en-CA" dirty="0"/>
          </a:p>
        </p:txBody>
      </p:sp>
      <p:pic>
        <p:nvPicPr>
          <p:cNvPr id="5" name="Content Placeholder 4">
            <a:extLst>
              <a:ext uri="{FF2B5EF4-FFF2-40B4-BE49-F238E27FC236}">
                <a16:creationId xmlns:a16="http://schemas.microsoft.com/office/drawing/2014/main" id="{715A66FF-CE6F-45B9-80A2-4E7A0074C16A}"/>
              </a:ext>
            </a:extLst>
          </p:cNvPr>
          <p:cNvPicPr>
            <a:picLocks noGrp="1" noChangeAspect="1"/>
          </p:cNvPicPr>
          <p:nvPr>
            <p:ph idx="1"/>
          </p:nvPr>
        </p:nvPicPr>
        <p:blipFill>
          <a:blip r:embed="rId2"/>
          <a:stretch>
            <a:fillRect/>
          </a:stretch>
        </p:blipFill>
        <p:spPr>
          <a:xfrm>
            <a:off x="276904" y="1690688"/>
            <a:ext cx="7305675" cy="3124200"/>
          </a:xfrm>
          <a:prstGeom prst="rect">
            <a:avLst/>
          </a:prstGeom>
        </p:spPr>
      </p:pic>
      <p:sp>
        <p:nvSpPr>
          <p:cNvPr id="4" name="Slide Number Placeholder 3">
            <a:extLst>
              <a:ext uri="{FF2B5EF4-FFF2-40B4-BE49-F238E27FC236}">
                <a16:creationId xmlns:a16="http://schemas.microsoft.com/office/drawing/2014/main" id="{7E5C4EB0-FE28-4774-8A9B-17097CF3C8B6}"/>
              </a:ext>
            </a:extLst>
          </p:cNvPr>
          <p:cNvSpPr>
            <a:spLocks noGrp="1"/>
          </p:cNvSpPr>
          <p:nvPr>
            <p:ph type="sldNum" sz="quarter" idx="12"/>
          </p:nvPr>
        </p:nvSpPr>
        <p:spPr/>
        <p:txBody>
          <a:bodyPr/>
          <a:lstStyle/>
          <a:p>
            <a:fld id="{89456DF9-7ABE-4DA3-87DA-B2AEED84E1A6}" type="slidenum">
              <a:rPr lang="en-CA" smtClean="0"/>
              <a:t>25</a:t>
            </a:fld>
            <a:endParaRPr lang="en-CA"/>
          </a:p>
        </p:txBody>
      </p:sp>
      <p:pic>
        <p:nvPicPr>
          <p:cNvPr id="6" name="Picture 5">
            <a:extLst>
              <a:ext uri="{FF2B5EF4-FFF2-40B4-BE49-F238E27FC236}">
                <a16:creationId xmlns:a16="http://schemas.microsoft.com/office/drawing/2014/main" id="{E618FFBA-724B-46A9-B4CA-99FA4A1FDA59}"/>
              </a:ext>
            </a:extLst>
          </p:cNvPr>
          <p:cNvPicPr>
            <a:picLocks noChangeAspect="1"/>
          </p:cNvPicPr>
          <p:nvPr/>
        </p:nvPicPr>
        <p:blipFill>
          <a:blip r:embed="rId3"/>
          <a:stretch>
            <a:fillRect/>
          </a:stretch>
        </p:blipFill>
        <p:spPr>
          <a:xfrm>
            <a:off x="6063343" y="2135894"/>
            <a:ext cx="5884408" cy="4004557"/>
          </a:xfrm>
          <a:prstGeom prst="rect">
            <a:avLst/>
          </a:prstGeom>
        </p:spPr>
      </p:pic>
    </p:spTree>
    <p:extLst>
      <p:ext uri="{BB962C8B-B14F-4D97-AF65-F5344CB8AC3E}">
        <p14:creationId xmlns:p14="http://schemas.microsoft.com/office/powerpoint/2010/main" val="3226492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47830-C1DE-4923-A042-8186758ED494}"/>
              </a:ext>
            </a:extLst>
          </p:cNvPr>
          <p:cNvSpPr>
            <a:spLocks noGrp="1"/>
          </p:cNvSpPr>
          <p:nvPr>
            <p:ph type="title"/>
          </p:nvPr>
        </p:nvSpPr>
        <p:spPr/>
        <p:txBody>
          <a:bodyPr/>
          <a:lstStyle/>
          <a:p>
            <a:r>
              <a:rPr lang="en-CA" dirty="0" err="1"/>
              <a:t>SuperC</a:t>
            </a:r>
            <a:endParaRPr lang="en-CA" dirty="0"/>
          </a:p>
        </p:txBody>
      </p:sp>
      <p:sp>
        <p:nvSpPr>
          <p:cNvPr id="4" name="Slide Number Placeholder 3">
            <a:extLst>
              <a:ext uri="{FF2B5EF4-FFF2-40B4-BE49-F238E27FC236}">
                <a16:creationId xmlns:a16="http://schemas.microsoft.com/office/drawing/2014/main" id="{7E5C4EB0-FE28-4774-8A9B-17097CF3C8B6}"/>
              </a:ext>
            </a:extLst>
          </p:cNvPr>
          <p:cNvSpPr>
            <a:spLocks noGrp="1"/>
          </p:cNvSpPr>
          <p:nvPr>
            <p:ph type="sldNum" sz="quarter" idx="12"/>
          </p:nvPr>
        </p:nvSpPr>
        <p:spPr/>
        <p:txBody>
          <a:bodyPr/>
          <a:lstStyle/>
          <a:p>
            <a:fld id="{89456DF9-7ABE-4DA3-87DA-B2AEED84E1A6}" type="slidenum">
              <a:rPr lang="en-CA" smtClean="0"/>
              <a:t>26</a:t>
            </a:fld>
            <a:endParaRPr lang="en-CA"/>
          </a:p>
        </p:txBody>
      </p:sp>
      <p:pic>
        <p:nvPicPr>
          <p:cNvPr id="8" name="Picture 7">
            <a:extLst>
              <a:ext uri="{FF2B5EF4-FFF2-40B4-BE49-F238E27FC236}">
                <a16:creationId xmlns:a16="http://schemas.microsoft.com/office/drawing/2014/main" id="{0F24C33F-934C-4EAD-8A99-EC3887D2B5BB}"/>
              </a:ext>
            </a:extLst>
          </p:cNvPr>
          <p:cNvPicPr>
            <a:picLocks noChangeAspect="1"/>
          </p:cNvPicPr>
          <p:nvPr/>
        </p:nvPicPr>
        <p:blipFill>
          <a:blip r:embed="rId2"/>
          <a:stretch>
            <a:fillRect/>
          </a:stretch>
        </p:blipFill>
        <p:spPr>
          <a:xfrm>
            <a:off x="413656" y="1543991"/>
            <a:ext cx="5400675" cy="3708365"/>
          </a:xfrm>
          <a:prstGeom prst="rect">
            <a:avLst/>
          </a:prstGeom>
        </p:spPr>
      </p:pic>
      <p:pic>
        <p:nvPicPr>
          <p:cNvPr id="9" name="Picture 8">
            <a:extLst>
              <a:ext uri="{FF2B5EF4-FFF2-40B4-BE49-F238E27FC236}">
                <a16:creationId xmlns:a16="http://schemas.microsoft.com/office/drawing/2014/main" id="{BCAD1B80-ABB9-4735-9570-E7B828459816}"/>
              </a:ext>
            </a:extLst>
          </p:cNvPr>
          <p:cNvPicPr>
            <a:picLocks noChangeAspect="1"/>
          </p:cNvPicPr>
          <p:nvPr/>
        </p:nvPicPr>
        <p:blipFill>
          <a:blip r:embed="rId3"/>
          <a:stretch>
            <a:fillRect/>
          </a:stretch>
        </p:blipFill>
        <p:spPr>
          <a:xfrm>
            <a:off x="6309913" y="2092567"/>
            <a:ext cx="5431010" cy="2611211"/>
          </a:xfrm>
          <a:prstGeom prst="rect">
            <a:avLst/>
          </a:prstGeom>
        </p:spPr>
      </p:pic>
      <p:sp>
        <p:nvSpPr>
          <p:cNvPr id="10" name="TextBox 9">
            <a:extLst>
              <a:ext uri="{FF2B5EF4-FFF2-40B4-BE49-F238E27FC236}">
                <a16:creationId xmlns:a16="http://schemas.microsoft.com/office/drawing/2014/main" id="{27C04294-3A24-4193-ACEC-93CDB19F7738}"/>
              </a:ext>
            </a:extLst>
          </p:cNvPr>
          <p:cNvSpPr txBox="1"/>
          <p:nvPr/>
        </p:nvSpPr>
        <p:spPr>
          <a:xfrm flipH="1">
            <a:off x="6096000" y="1688378"/>
            <a:ext cx="3268202" cy="369332"/>
          </a:xfrm>
          <a:prstGeom prst="rect">
            <a:avLst/>
          </a:prstGeom>
          <a:noFill/>
        </p:spPr>
        <p:txBody>
          <a:bodyPr wrap="square" rtlCol="0">
            <a:spAutoFit/>
          </a:bodyPr>
          <a:lstStyle/>
          <a:p>
            <a:r>
              <a:rPr lang="en-CA" dirty="0"/>
              <a:t>block/partitions/</a:t>
            </a:r>
            <a:r>
              <a:rPr lang="en-CA" dirty="0" err="1"/>
              <a:t>check.c</a:t>
            </a:r>
            <a:r>
              <a:rPr lang="en-CA" dirty="0"/>
              <a:t>:</a:t>
            </a:r>
          </a:p>
        </p:txBody>
      </p:sp>
      <mc:AlternateContent xmlns:mc="http://schemas.openxmlformats.org/markup-compatibility/2006">
        <mc:Choice xmlns:a14="http://schemas.microsoft.com/office/drawing/2010/main" Requires="a14">
          <p:sp>
            <p:nvSpPr>
              <p:cNvPr id="11" name="Speech Bubble: Oval 10">
                <a:extLst>
                  <a:ext uri="{FF2B5EF4-FFF2-40B4-BE49-F238E27FC236}">
                    <a16:creationId xmlns:a16="http://schemas.microsoft.com/office/drawing/2014/main" id="{164C2753-75C7-46AE-BB10-CFACB9E7DFB8}"/>
                  </a:ext>
                </a:extLst>
              </p:cNvPr>
              <p:cNvSpPr/>
              <p:nvPr/>
            </p:nvSpPr>
            <p:spPr>
              <a:xfrm>
                <a:off x="9823010" y="3186820"/>
                <a:ext cx="2305616" cy="823865"/>
              </a:xfrm>
              <a:prstGeom prst="wedgeEllipseCallout">
                <a:avLst>
                  <a:gd name="adj1" fmla="val -56959"/>
                  <a:gd name="adj2" fmla="val 712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p>
                      <m:sSupPr>
                        <m:ctrlPr>
                          <a:rPr lang="en-CA" b="0" i="1" smtClean="0">
                            <a:solidFill>
                              <a:srgbClr val="FF0000"/>
                            </a:solidFill>
                            <a:latin typeface="Cambria Math" panose="02040503050406030204" pitchFamily="18" charset="0"/>
                          </a:rPr>
                        </m:ctrlPr>
                      </m:sSupPr>
                      <m:e>
                        <m:r>
                          <a:rPr lang="en-CA" b="0" i="1" smtClean="0">
                            <a:solidFill>
                              <a:srgbClr val="FF0000"/>
                            </a:solidFill>
                            <a:latin typeface="Cambria Math" panose="02040503050406030204" pitchFamily="18" charset="0"/>
                          </a:rPr>
                          <m:t>2</m:t>
                        </m:r>
                      </m:e>
                      <m:sup>
                        <m:r>
                          <a:rPr lang="en-CA" b="0" i="1" smtClean="0">
                            <a:solidFill>
                              <a:srgbClr val="FF0000"/>
                            </a:solidFill>
                            <a:latin typeface="Cambria Math" panose="02040503050406030204" pitchFamily="18" charset="0"/>
                          </a:rPr>
                          <m:t>18</m:t>
                        </m:r>
                      </m:sup>
                    </m:sSup>
                  </m:oMath>
                </a14:m>
                <a:r>
                  <a:rPr lang="en-CA" dirty="0">
                    <a:solidFill>
                      <a:srgbClr val="FF0000"/>
                    </a:solidFill>
                  </a:rPr>
                  <a:t> unique configurations</a:t>
                </a:r>
              </a:p>
            </p:txBody>
          </p:sp>
        </mc:Choice>
        <mc:Fallback>
          <p:sp>
            <p:nvSpPr>
              <p:cNvPr id="11" name="Speech Bubble: Oval 10">
                <a:extLst>
                  <a:ext uri="{FF2B5EF4-FFF2-40B4-BE49-F238E27FC236}">
                    <a16:creationId xmlns:a16="http://schemas.microsoft.com/office/drawing/2014/main" id="{164C2753-75C7-46AE-BB10-CFACB9E7DFB8}"/>
                  </a:ext>
                </a:extLst>
              </p:cNvPr>
              <p:cNvSpPr>
                <a:spLocks noRot="1" noChangeAspect="1" noMove="1" noResize="1" noEditPoints="1" noAdjustHandles="1" noChangeArrowheads="1" noChangeShapeType="1" noTextEdit="1"/>
              </p:cNvSpPr>
              <p:nvPr/>
            </p:nvSpPr>
            <p:spPr>
              <a:xfrm>
                <a:off x="9823010" y="3186820"/>
                <a:ext cx="2305616" cy="823865"/>
              </a:xfrm>
              <a:prstGeom prst="wedgeEllipseCallout">
                <a:avLst>
                  <a:gd name="adj1" fmla="val -56959"/>
                  <a:gd name="adj2" fmla="val 71291"/>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12" name="Speech Bubble: Rectangle with Corners Rounded 11">
                <a:extLst>
                  <a:ext uri="{FF2B5EF4-FFF2-40B4-BE49-F238E27FC236}">
                    <a16:creationId xmlns:a16="http://schemas.microsoft.com/office/drawing/2014/main" id="{AC3311E4-9757-408B-846B-BE50E50716C5}"/>
                  </a:ext>
                </a:extLst>
              </p:cNvPr>
              <p:cNvSpPr/>
              <p:nvPr/>
            </p:nvSpPr>
            <p:spPr>
              <a:xfrm>
                <a:off x="6554709" y="4780230"/>
                <a:ext cx="4336610" cy="1339913"/>
              </a:xfrm>
              <a:prstGeom prst="wedgeRoundRectCallout">
                <a:avLst>
                  <a:gd name="adj1" fmla="val -41208"/>
                  <a:gd name="adj2" fmla="val -6655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FMLR parser + lazy shifts + shared reduces</a:t>
                </a:r>
              </a:p>
              <a:p>
                <a:pPr algn="ct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oMath>
                  </m:oMathPara>
                </a14:m>
                <a:endParaRPr lang="en-CA" b="0" dirty="0"/>
              </a:p>
              <a:p>
                <a:pPr algn="ctr"/>
                <a:r>
                  <a:rPr lang="en-CA" dirty="0"/>
                  <a:t>Only 2 </a:t>
                </a:r>
                <a:r>
                  <a:rPr lang="en-CA" dirty="0" err="1"/>
                  <a:t>subparsers</a:t>
                </a:r>
                <a:endParaRPr lang="en-CA" dirty="0"/>
              </a:p>
            </p:txBody>
          </p:sp>
        </mc:Choice>
        <mc:Fallback>
          <p:sp>
            <p:nvSpPr>
              <p:cNvPr id="12" name="Speech Bubble: Rectangle with Corners Rounded 11">
                <a:extLst>
                  <a:ext uri="{FF2B5EF4-FFF2-40B4-BE49-F238E27FC236}">
                    <a16:creationId xmlns:a16="http://schemas.microsoft.com/office/drawing/2014/main" id="{AC3311E4-9757-408B-846B-BE50E50716C5}"/>
                  </a:ext>
                </a:extLst>
              </p:cNvPr>
              <p:cNvSpPr>
                <a:spLocks noRot="1" noChangeAspect="1" noMove="1" noResize="1" noEditPoints="1" noAdjustHandles="1" noChangeArrowheads="1" noChangeShapeType="1" noTextEdit="1"/>
              </p:cNvSpPr>
              <p:nvPr/>
            </p:nvSpPr>
            <p:spPr>
              <a:xfrm>
                <a:off x="6554709" y="4780230"/>
                <a:ext cx="4336610" cy="1339913"/>
              </a:xfrm>
              <a:prstGeom prst="wedgeRoundRectCallout">
                <a:avLst>
                  <a:gd name="adj1" fmla="val -41208"/>
                  <a:gd name="adj2" fmla="val -66554"/>
                  <a:gd name="adj3" fmla="val 16667"/>
                </a:avLst>
              </a:prstGeom>
              <a:blipFill>
                <a:blip r:embed="rId5"/>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181793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C0C65-307A-4BC5-8872-9A10EF376F6D}"/>
              </a:ext>
            </a:extLst>
          </p:cNvPr>
          <p:cNvSpPr>
            <a:spLocks noGrp="1"/>
          </p:cNvSpPr>
          <p:nvPr>
            <p:ph type="title"/>
          </p:nvPr>
        </p:nvSpPr>
        <p:spPr/>
        <p:txBody>
          <a:bodyPr/>
          <a:lstStyle/>
          <a:p>
            <a:r>
              <a:rPr lang="en-CA" dirty="0" err="1"/>
              <a:t>SuperC</a:t>
            </a:r>
            <a:endParaRPr lang="en-CA" dirty="0"/>
          </a:p>
        </p:txBody>
      </p:sp>
      <p:sp>
        <p:nvSpPr>
          <p:cNvPr id="4" name="Slide Number Placeholder 3">
            <a:extLst>
              <a:ext uri="{FF2B5EF4-FFF2-40B4-BE49-F238E27FC236}">
                <a16:creationId xmlns:a16="http://schemas.microsoft.com/office/drawing/2014/main" id="{37B07961-AD19-4A46-A64B-1045B30639D6}"/>
              </a:ext>
            </a:extLst>
          </p:cNvPr>
          <p:cNvSpPr>
            <a:spLocks noGrp="1"/>
          </p:cNvSpPr>
          <p:nvPr>
            <p:ph type="sldNum" sz="quarter" idx="12"/>
          </p:nvPr>
        </p:nvSpPr>
        <p:spPr/>
        <p:txBody>
          <a:bodyPr/>
          <a:lstStyle/>
          <a:p>
            <a:fld id="{89456DF9-7ABE-4DA3-87DA-B2AEED84E1A6}" type="slidenum">
              <a:rPr lang="en-CA" smtClean="0"/>
              <a:t>27</a:t>
            </a:fld>
            <a:endParaRPr lang="en-CA"/>
          </a:p>
        </p:txBody>
      </p:sp>
      <p:pic>
        <p:nvPicPr>
          <p:cNvPr id="5" name="Picture 4">
            <a:extLst>
              <a:ext uri="{FF2B5EF4-FFF2-40B4-BE49-F238E27FC236}">
                <a16:creationId xmlns:a16="http://schemas.microsoft.com/office/drawing/2014/main" id="{A8A7AD5E-7D33-4364-96F4-0677B327B43D}"/>
              </a:ext>
            </a:extLst>
          </p:cNvPr>
          <p:cNvPicPr>
            <a:picLocks noChangeAspect="1"/>
          </p:cNvPicPr>
          <p:nvPr/>
        </p:nvPicPr>
        <p:blipFill>
          <a:blip r:embed="rId2"/>
          <a:stretch>
            <a:fillRect/>
          </a:stretch>
        </p:blipFill>
        <p:spPr>
          <a:xfrm>
            <a:off x="0" y="1690688"/>
            <a:ext cx="6667500" cy="4362450"/>
          </a:xfrm>
          <a:prstGeom prst="rect">
            <a:avLst/>
          </a:prstGeom>
        </p:spPr>
      </p:pic>
      <p:pic>
        <p:nvPicPr>
          <p:cNvPr id="6" name="Picture 5">
            <a:extLst>
              <a:ext uri="{FF2B5EF4-FFF2-40B4-BE49-F238E27FC236}">
                <a16:creationId xmlns:a16="http://schemas.microsoft.com/office/drawing/2014/main" id="{0D319600-BB91-46A2-AFCC-DB1D944E31F8}"/>
              </a:ext>
            </a:extLst>
          </p:cNvPr>
          <p:cNvPicPr>
            <a:picLocks noChangeAspect="1"/>
          </p:cNvPicPr>
          <p:nvPr/>
        </p:nvPicPr>
        <p:blipFill>
          <a:blip r:embed="rId3"/>
          <a:stretch>
            <a:fillRect/>
          </a:stretch>
        </p:blipFill>
        <p:spPr>
          <a:xfrm>
            <a:off x="6667500" y="1904998"/>
            <a:ext cx="5534953" cy="3722915"/>
          </a:xfrm>
          <a:prstGeom prst="rect">
            <a:avLst/>
          </a:prstGeom>
        </p:spPr>
      </p:pic>
    </p:spTree>
    <p:extLst>
      <p:ext uri="{BB962C8B-B14F-4D97-AF65-F5344CB8AC3E}">
        <p14:creationId xmlns:p14="http://schemas.microsoft.com/office/powerpoint/2010/main" val="470065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200FB4-1794-4C0E-9CED-8031F48E21A2}"/>
              </a:ext>
            </a:extLst>
          </p:cNvPr>
          <p:cNvPicPr>
            <a:picLocks noChangeAspect="1"/>
          </p:cNvPicPr>
          <p:nvPr/>
        </p:nvPicPr>
        <p:blipFill>
          <a:blip r:embed="rId2"/>
          <a:stretch>
            <a:fillRect/>
          </a:stretch>
        </p:blipFill>
        <p:spPr>
          <a:xfrm>
            <a:off x="790221" y="643466"/>
            <a:ext cx="10611557" cy="5571067"/>
          </a:xfrm>
          <a:prstGeom prst="rect">
            <a:avLst/>
          </a:prstGeom>
        </p:spPr>
      </p:pic>
      <p:sp>
        <p:nvSpPr>
          <p:cNvPr id="4" name="Slide Number Placeholder 3">
            <a:extLst>
              <a:ext uri="{FF2B5EF4-FFF2-40B4-BE49-F238E27FC236}">
                <a16:creationId xmlns:a16="http://schemas.microsoft.com/office/drawing/2014/main" id="{5FECDC33-FCD4-4610-AD55-04744060826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9456DF9-7ABE-4DA3-87DA-B2AEED84E1A6}" type="slidenum">
              <a:rPr lang="en-US" smtClean="0"/>
              <a:pPr>
                <a:spcAft>
                  <a:spcPts val="600"/>
                </a:spcAft>
              </a:pPr>
              <a:t>28</a:t>
            </a:fld>
            <a:endParaRPr lang="en-US"/>
          </a:p>
        </p:txBody>
      </p:sp>
      <p:sp>
        <p:nvSpPr>
          <p:cNvPr id="6" name="TextBox 5">
            <a:extLst>
              <a:ext uri="{FF2B5EF4-FFF2-40B4-BE49-F238E27FC236}">
                <a16:creationId xmlns:a16="http://schemas.microsoft.com/office/drawing/2014/main" id="{C90B4602-959C-42EE-80EA-DF284D578E1A}"/>
              </a:ext>
            </a:extLst>
          </p:cNvPr>
          <p:cNvSpPr txBox="1"/>
          <p:nvPr/>
        </p:nvSpPr>
        <p:spPr>
          <a:xfrm>
            <a:off x="10460607" y="274134"/>
            <a:ext cx="893193" cy="369332"/>
          </a:xfrm>
          <a:prstGeom prst="rect">
            <a:avLst/>
          </a:prstGeom>
          <a:noFill/>
        </p:spPr>
        <p:txBody>
          <a:bodyPr wrap="none" rtlCol="0">
            <a:spAutoFit/>
          </a:bodyPr>
          <a:lstStyle/>
          <a:p>
            <a:r>
              <a:rPr lang="en-CA" dirty="0"/>
              <a:t>PLDI’13</a:t>
            </a:r>
          </a:p>
        </p:txBody>
      </p:sp>
    </p:spTree>
    <p:extLst>
      <p:ext uri="{BB962C8B-B14F-4D97-AF65-F5344CB8AC3E}">
        <p14:creationId xmlns:p14="http://schemas.microsoft.com/office/powerpoint/2010/main" val="3391600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4CBD8-731A-4BD7-B792-58E1E9F78449}"/>
              </a:ext>
            </a:extLst>
          </p:cNvPr>
          <p:cNvSpPr>
            <a:spLocks noGrp="1"/>
          </p:cNvSpPr>
          <p:nvPr>
            <p:ph type="title"/>
          </p:nvPr>
        </p:nvSpPr>
        <p:spPr/>
        <p:txBody>
          <a:bodyPr/>
          <a:lstStyle/>
          <a:p>
            <a:r>
              <a:rPr lang="en-CA" dirty="0"/>
              <a:t>SPL</a:t>
            </a:r>
            <a:r>
              <a:rPr lang="en-CA" baseline="30000" dirty="0"/>
              <a:t>LIFT</a:t>
            </a:r>
            <a:endParaRPr lang="en-CA" dirty="0"/>
          </a:p>
        </p:txBody>
      </p:sp>
      <p:sp>
        <p:nvSpPr>
          <p:cNvPr id="4" name="Slide Number Placeholder 3">
            <a:extLst>
              <a:ext uri="{FF2B5EF4-FFF2-40B4-BE49-F238E27FC236}">
                <a16:creationId xmlns:a16="http://schemas.microsoft.com/office/drawing/2014/main" id="{3D287E7B-2898-4554-9EF8-4332624112B1}"/>
              </a:ext>
            </a:extLst>
          </p:cNvPr>
          <p:cNvSpPr>
            <a:spLocks noGrp="1"/>
          </p:cNvSpPr>
          <p:nvPr>
            <p:ph type="sldNum" sz="quarter" idx="12"/>
          </p:nvPr>
        </p:nvSpPr>
        <p:spPr/>
        <p:txBody>
          <a:bodyPr/>
          <a:lstStyle/>
          <a:p>
            <a:fld id="{89456DF9-7ABE-4DA3-87DA-B2AEED84E1A6}" type="slidenum">
              <a:rPr lang="en-CA" smtClean="0"/>
              <a:t>29</a:t>
            </a:fld>
            <a:endParaRPr lang="en-CA"/>
          </a:p>
        </p:txBody>
      </p:sp>
      <p:pic>
        <p:nvPicPr>
          <p:cNvPr id="5" name="Picture 4">
            <a:extLst>
              <a:ext uri="{FF2B5EF4-FFF2-40B4-BE49-F238E27FC236}">
                <a16:creationId xmlns:a16="http://schemas.microsoft.com/office/drawing/2014/main" id="{6C191866-9BBB-4A49-B84E-88088F293313}"/>
              </a:ext>
            </a:extLst>
          </p:cNvPr>
          <p:cNvPicPr>
            <a:picLocks noChangeAspect="1"/>
          </p:cNvPicPr>
          <p:nvPr/>
        </p:nvPicPr>
        <p:blipFill>
          <a:blip r:embed="rId2"/>
          <a:stretch>
            <a:fillRect/>
          </a:stretch>
        </p:blipFill>
        <p:spPr>
          <a:xfrm>
            <a:off x="838200" y="1690688"/>
            <a:ext cx="5924558" cy="4602616"/>
          </a:xfrm>
          <a:prstGeom prst="rect">
            <a:avLst/>
          </a:prstGeom>
        </p:spPr>
      </p:pic>
      <p:sp>
        <p:nvSpPr>
          <p:cNvPr id="6" name="Speech Bubble: Oval 5">
            <a:extLst>
              <a:ext uri="{FF2B5EF4-FFF2-40B4-BE49-F238E27FC236}">
                <a16:creationId xmlns:a16="http://schemas.microsoft.com/office/drawing/2014/main" id="{7FA6C304-DA40-40DC-B8D9-827FB310109C}"/>
              </a:ext>
            </a:extLst>
          </p:cNvPr>
          <p:cNvSpPr/>
          <p:nvPr/>
        </p:nvSpPr>
        <p:spPr>
          <a:xfrm>
            <a:off x="5172366" y="1971346"/>
            <a:ext cx="3614057" cy="141174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FF0000"/>
                </a:solidFill>
              </a:rPr>
              <a:t>Secret is leaked!!</a:t>
            </a:r>
          </a:p>
        </p:txBody>
      </p:sp>
    </p:spTree>
    <p:extLst>
      <p:ext uri="{BB962C8B-B14F-4D97-AF65-F5344CB8AC3E}">
        <p14:creationId xmlns:p14="http://schemas.microsoft.com/office/powerpoint/2010/main" val="73373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3635D2-BCEF-4687-9F21-9AB372C54FD1}"/>
              </a:ext>
            </a:extLst>
          </p:cNvPr>
          <p:cNvPicPr>
            <a:picLocks noChangeAspect="1"/>
          </p:cNvPicPr>
          <p:nvPr/>
        </p:nvPicPr>
        <p:blipFill>
          <a:blip r:embed="rId2"/>
          <a:stretch>
            <a:fillRect/>
          </a:stretch>
        </p:blipFill>
        <p:spPr>
          <a:xfrm>
            <a:off x="765839" y="643466"/>
            <a:ext cx="10713588" cy="5571067"/>
          </a:xfrm>
          <a:prstGeom prst="rect">
            <a:avLst/>
          </a:prstGeom>
        </p:spPr>
      </p:pic>
      <p:sp>
        <p:nvSpPr>
          <p:cNvPr id="4" name="Slide Number Placeholder 3">
            <a:extLst>
              <a:ext uri="{FF2B5EF4-FFF2-40B4-BE49-F238E27FC236}">
                <a16:creationId xmlns:a16="http://schemas.microsoft.com/office/drawing/2014/main" id="{EFF01BFD-C3EE-4D6D-8A55-69ED503D12B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9456DF9-7ABE-4DA3-87DA-B2AEED84E1A6}" type="slidenum">
              <a:rPr lang="en-US" smtClean="0"/>
              <a:pPr>
                <a:spcAft>
                  <a:spcPts val="600"/>
                </a:spcAft>
              </a:pPr>
              <a:t>3</a:t>
            </a:fld>
            <a:endParaRPr lang="en-US"/>
          </a:p>
        </p:txBody>
      </p:sp>
      <p:sp>
        <p:nvSpPr>
          <p:cNvPr id="6" name="TextBox 5">
            <a:extLst>
              <a:ext uri="{FF2B5EF4-FFF2-40B4-BE49-F238E27FC236}">
                <a16:creationId xmlns:a16="http://schemas.microsoft.com/office/drawing/2014/main" id="{0123AE09-3A73-4BD1-B372-E6F60E9D627A}"/>
              </a:ext>
            </a:extLst>
          </p:cNvPr>
          <p:cNvSpPr txBox="1"/>
          <p:nvPr/>
        </p:nvSpPr>
        <p:spPr>
          <a:xfrm>
            <a:off x="10603866" y="274134"/>
            <a:ext cx="875561" cy="369332"/>
          </a:xfrm>
          <a:prstGeom prst="rect">
            <a:avLst/>
          </a:prstGeom>
          <a:noFill/>
        </p:spPr>
        <p:txBody>
          <a:bodyPr wrap="none" rtlCol="0">
            <a:spAutoFit/>
          </a:bodyPr>
          <a:lstStyle/>
          <a:p>
            <a:r>
              <a:rPr lang="en-CA" dirty="0"/>
              <a:t>ICSE’13</a:t>
            </a:r>
          </a:p>
        </p:txBody>
      </p:sp>
    </p:spTree>
    <p:extLst>
      <p:ext uri="{BB962C8B-B14F-4D97-AF65-F5344CB8AC3E}">
        <p14:creationId xmlns:p14="http://schemas.microsoft.com/office/powerpoint/2010/main" val="3252688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4CBD8-731A-4BD7-B792-58E1E9F78449}"/>
              </a:ext>
            </a:extLst>
          </p:cNvPr>
          <p:cNvSpPr>
            <a:spLocks noGrp="1"/>
          </p:cNvSpPr>
          <p:nvPr>
            <p:ph type="title"/>
          </p:nvPr>
        </p:nvSpPr>
        <p:spPr/>
        <p:txBody>
          <a:bodyPr/>
          <a:lstStyle/>
          <a:p>
            <a:r>
              <a:rPr lang="en-CA" dirty="0"/>
              <a:t>SPL</a:t>
            </a:r>
            <a:r>
              <a:rPr lang="en-CA" baseline="30000" dirty="0"/>
              <a:t>LIFT</a:t>
            </a:r>
            <a:endParaRPr lang="en-CA" dirty="0"/>
          </a:p>
        </p:txBody>
      </p:sp>
      <p:sp>
        <p:nvSpPr>
          <p:cNvPr id="4" name="Slide Number Placeholder 3">
            <a:extLst>
              <a:ext uri="{FF2B5EF4-FFF2-40B4-BE49-F238E27FC236}">
                <a16:creationId xmlns:a16="http://schemas.microsoft.com/office/drawing/2014/main" id="{3D287E7B-2898-4554-9EF8-4332624112B1}"/>
              </a:ext>
            </a:extLst>
          </p:cNvPr>
          <p:cNvSpPr>
            <a:spLocks noGrp="1"/>
          </p:cNvSpPr>
          <p:nvPr>
            <p:ph type="sldNum" sz="quarter" idx="12"/>
          </p:nvPr>
        </p:nvSpPr>
        <p:spPr/>
        <p:txBody>
          <a:bodyPr/>
          <a:lstStyle/>
          <a:p>
            <a:fld id="{89456DF9-7ABE-4DA3-87DA-B2AEED84E1A6}" type="slidenum">
              <a:rPr lang="en-CA" smtClean="0"/>
              <a:t>30</a:t>
            </a:fld>
            <a:endParaRPr lang="en-CA"/>
          </a:p>
        </p:txBody>
      </p:sp>
      <p:pic>
        <p:nvPicPr>
          <p:cNvPr id="3" name="Picture 2">
            <a:extLst>
              <a:ext uri="{FF2B5EF4-FFF2-40B4-BE49-F238E27FC236}">
                <a16:creationId xmlns:a16="http://schemas.microsoft.com/office/drawing/2014/main" id="{8FB64775-1819-4A41-A882-60410F850178}"/>
              </a:ext>
            </a:extLst>
          </p:cNvPr>
          <p:cNvPicPr>
            <a:picLocks noChangeAspect="1"/>
          </p:cNvPicPr>
          <p:nvPr/>
        </p:nvPicPr>
        <p:blipFill>
          <a:blip r:embed="rId2"/>
          <a:stretch>
            <a:fillRect/>
          </a:stretch>
        </p:blipFill>
        <p:spPr>
          <a:xfrm>
            <a:off x="1254919" y="1690688"/>
            <a:ext cx="9682162" cy="4615419"/>
          </a:xfrm>
          <a:prstGeom prst="rect">
            <a:avLst/>
          </a:prstGeom>
        </p:spPr>
      </p:pic>
      <p:pic>
        <p:nvPicPr>
          <p:cNvPr id="7" name="Picture 6">
            <a:extLst>
              <a:ext uri="{FF2B5EF4-FFF2-40B4-BE49-F238E27FC236}">
                <a16:creationId xmlns:a16="http://schemas.microsoft.com/office/drawing/2014/main" id="{52CA4779-1CE0-4AE2-A675-97583DDAC1F1}"/>
              </a:ext>
            </a:extLst>
          </p:cNvPr>
          <p:cNvPicPr>
            <a:picLocks noChangeAspect="1"/>
          </p:cNvPicPr>
          <p:nvPr/>
        </p:nvPicPr>
        <p:blipFill>
          <a:blip r:embed="rId3"/>
          <a:stretch>
            <a:fillRect/>
          </a:stretch>
        </p:blipFill>
        <p:spPr>
          <a:xfrm>
            <a:off x="2151629" y="1338850"/>
            <a:ext cx="7888741" cy="5319094"/>
          </a:xfrm>
          <a:prstGeom prst="rect">
            <a:avLst/>
          </a:prstGeom>
        </p:spPr>
      </p:pic>
    </p:spTree>
    <p:extLst>
      <p:ext uri="{BB962C8B-B14F-4D97-AF65-F5344CB8AC3E}">
        <p14:creationId xmlns:p14="http://schemas.microsoft.com/office/powerpoint/2010/main" val="126277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4CBD8-731A-4BD7-B792-58E1E9F78449}"/>
              </a:ext>
            </a:extLst>
          </p:cNvPr>
          <p:cNvSpPr>
            <a:spLocks noGrp="1"/>
          </p:cNvSpPr>
          <p:nvPr>
            <p:ph type="title"/>
          </p:nvPr>
        </p:nvSpPr>
        <p:spPr/>
        <p:txBody>
          <a:bodyPr/>
          <a:lstStyle/>
          <a:p>
            <a:r>
              <a:rPr lang="en-CA" dirty="0"/>
              <a:t>SPL</a:t>
            </a:r>
            <a:r>
              <a:rPr lang="en-CA" baseline="30000" dirty="0"/>
              <a:t>LIFT</a:t>
            </a:r>
            <a:endParaRPr lang="en-CA" dirty="0"/>
          </a:p>
        </p:txBody>
      </p:sp>
      <p:sp>
        <p:nvSpPr>
          <p:cNvPr id="4" name="Slide Number Placeholder 3">
            <a:extLst>
              <a:ext uri="{FF2B5EF4-FFF2-40B4-BE49-F238E27FC236}">
                <a16:creationId xmlns:a16="http://schemas.microsoft.com/office/drawing/2014/main" id="{3D287E7B-2898-4554-9EF8-4332624112B1}"/>
              </a:ext>
            </a:extLst>
          </p:cNvPr>
          <p:cNvSpPr>
            <a:spLocks noGrp="1"/>
          </p:cNvSpPr>
          <p:nvPr>
            <p:ph type="sldNum" sz="quarter" idx="12"/>
          </p:nvPr>
        </p:nvSpPr>
        <p:spPr/>
        <p:txBody>
          <a:bodyPr/>
          <a:lstStyle/>
          <a:p>
            <a:fld id="{89456DF9-7ABE-4DA3-87DA-B2AEED84E1A6}" type="slidenum">
              <a:rPr lang="en-CA" smtClean="0"/>
              <a:t>31</a:t>
            </a:fld>
            <a:endParaRPr lang="en-CA"/>
          </a:p>
        </p:txBody>
      </p:sp>
      <p:pic>
        <p:nvPicPr>
          <p:cNvPr id="5" name="Picture 4">
            <a:extLst>
              <a:ext uri="{FF2B5EF4-FFF2-40B4-BE49-F238E27FC236}">
                <a16:creationId xmlns:a16="http://schemas.microsoft.com/office/drawing/2014/main" id="{793A331F-DEF8-4314-A086-03B7B352F277}"/>
              </a:ext>
            </a:extLst>
          </p:cNvPr>
          <p:cNvPicPr>
            <a:picLocks noChangeAspect="1"/>
          </p:cNvPicPr>
          <p:nvPr/>
        </p:nvPicPr>
        <p:blipFill>
          <a:blip r:embed="rId2"/>
          <a:stretch>
            <a:fillRect/>
          </a:stretch>
        </p:blipFill>
        <p:spPr>
          <a:xfrm>
            <a:off x="2476500" y="1690688"/>
            <a:ext cx="7239000" cy="2200275"/>
          </a:xfrm>
          <a:prstGeom prst="rect">
            <a:avLst/>
          </a:prstGeom>
        </p:spPr>
      </p:pic>
      <p:pic>
        <p:nvPicPr>
          <p:cNvPr id="6" name="Picture 5">
            <a:extLst>
              <a:ext uri="{FF2B5EF4-FFF2-40B4-BE49-F238E27FC236}">
                <a16:creationId xmlns:a16="http://schemas.microsoft.com/office/drawing/2014/main" id="{CA5F4084-E6F8-4376-AE75-0CDA7F7334BC}"/>
              </a:ext>
            </a:extLst>
          </p:cNvPr>
          <p:cNvPicPr>
            <a:picLocks noChangeAspect="1"/>
          </p:cNvPicPr>
          <p:nvPr/>
        </p:nvPicPr>
        <p:blipFill>
          <a:blip r:embed="rId3"/>
          <a:stretch>
            <a:fillRect/>
          </a:stretch>
        </p:blipFill>
        <p:spPr>
          <a:xfrm>
            <a:off x="680357" y="4089626"/>
            <a:ext cx="10831286" cy="2068061"/>
          </a:xfrm>
          <a:prstGeom prst="rect">
            <a:avLst/>
          </a:prstGeom>
        </p:spPr>
      </p:pic>
    </p:spTree>
    <p:extLst>
      <p:ext uri="{BB962C8B-B14F-4D97-AF65-F5344CB8AC3E}">
        <p14:creationId xmlns:p14="http://schemas.microsoft.com/office/powerpoint/2010/main" val="1418748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763091-B6A2-4603-B85D-5EFED8F217E1}"/>
              </a:ext>
            </a:extLst>
          </p:cNvPr>
          <p:cNvPicPr>
            <a:picLocks noChangeAspect="1"/>
          </p:cNvPicPr>
          <p:nvPr/>
        </p:nvPicPr>
        <p:blipFill>
          <a:blip r:embed="rId2"/>
          <a:stretch>
            <a:fillRect/>
          </a:stretch>
        </p:blipFill>
        <p:spPr>
          <a:xfrm>
            <a:off x="1165851" y="643466"/>
            <a:ext cx="9860298" cy="5571067"/>
          </a:xfrm>
          <a:prstGeom prst="rect">
            <a:avLst/>
          </a:prstGeom>
        </p:spPr>
      </p:pic>
      <p:sp>
        <p:nvSpPr>
          <p:cNvPr id="4" name="Slide Number Placeholder 3">
            <a:extLst>
              <a:ext uri="{FF2B5EF4-FFF2-40B4-BE49-F238E27FC236}">
                <a16:creationId xmlns:a16="http://schemas.microsoft.com/office/drawing/2014/main" id="{86A3E757-5150-45FF-B838-DF7FD33AD13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9456DF9-7ABE-4DA3-87DA-B2AEED84E1A6}" type="slidenum">
              <a:rPr lang="en-US" smtClean="0"/>
              <a:pPr>
                <a:spcAft>
                  <a:spcPts val="600"/>
                </a:spcAft>
              </a:pPr>
              <a:t>32</a:t>
            </a:fld>
            <a:endParaRPr lang="en-US"/>
          </a:p>
        </p:txBody>
      </p:sp>
      <p:sp>
        <p:nvSpPr>
          <p:cNvPr id="6" name="TextBox 5">
            <a:extLst>
              <a:ext uri="{FF2B5EF4-FFF2-40B4-BE49-F238E27FC236}">
                <a16:creationId xmlns:a16="http://schemas.microsoft.com/office/drawing/2014/main" id="{4134601B-3AAE-43AF-9E07-CC0CE16D6FF1}"/>
              </a:ext>
            </a:extLst>
          </p:cNvPr>
          <p:cNvSpPr txBox="1"/>
          <p:nvPr/>
        </p:nvSpPr>
        <p:spPr>
          <a:xfrm>
            <a:off x="10220672" y="274134"/>
            <a:ext cx="805477" cy="369332"/>
          </a:xfrm>
          <a:prstGeom prst="rect">
            <a:avLst/>
          </a:prstGeom>
          <a:noFill/>
        </p:spPr>
        <p:txBody>
          <a:bodyPr wrap="none" rtlCol="0">
            <a:spAutoFit/>
          </a:bodyPr>
          <a:lstStyle/>
          <a:p>
            <a:r>
              <a:rPr lang="en-CA" dirty="0"/>
              <a:t>TSE’13</a:t>
            </a:r>
          </a:p>
        </p:txBody>
      </p:sp>
    </p:spTree>
    <p:extLst>
      <p:ext uri="{BB962C8B-B14F-4D97-AF65-F5344CB8AC3E}">
        <p14:creationId xmlns:p14="http://schemas.microsoft.com/office/powerpoint/2010/main" val="3189103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99C4A-9DF3-4394-ADE0-E22E623BC34B}"/>
              </a:ext>
            </a:extLst>
          </p:cNvPr>
          <p:cNvSpPr>
            <a:spLocks noGrp="1"/>
          </p:cNvSpPr>
          <p:nvPr>
            <p:ph type="title"/>
          </p:nvPr>
        </p:nvSpPr>
        <p:spPr/>
        <p:txBody>
          <a:bodyPr/>
          <a:lstStyle/>
          <a:p>
            <a:r>
              <a:rPr lang="en-CA" dirty="0"/>
              <a:t>Featured Transition Systems</a:t>
            </a:r>
          </a:p>
        </p:txBody>
      </p:sp>
      <p:sp>
        <p:nvSpPr>
          <p:cNvPr id="4" name="Slide Number Placeholder 3">
            <a:extLst>
              <a:ext uri="{FF2B5EF4-FFF2-40B4-BE49-F238E27FC236}">
                <a16:creationId xmlns:a16="http://schemas.microsoft.com/office/drawing/2014/main" id="{F896BF02-F8CC-4F28-94DB-8BDA719F805E}"/>
              </a:ext>
            </a:extLst>
          </p:cNvPr>
          <p:cNvSpPr>
            <a:spLocks noGrp="1"/>
          </p:cNvSpPr>
          <p:nvPr>
            <p:ph type="sldNum" sz="quarter" idx="12"/>
          </p:nvPr>
        </p:nvSpPr>
        <p:spPr/>
        <p:txBody>
          <a:bodyPr/>
          <a:lstStyle/>
          <a:p>
            <a:fld id="{89456DF9-7ABE-4DA3-87DA-B2AEED84E1A6}" type="slidenum">
              <a:rPr lang="en-CA" smtClean="0"/>
              <a:t>33</a:t>
            </a:fld>
            <a:endParaRPr lang="en-CA"/>
          </a:p>
        </p:txBody>
      </p:sp>
      <p:pic>
        <p:nvPicPr>
          <p:cNvPr id="5" name="Picture 4">
            <a:extLst>
              <a:ext uri="{FF2B5EF4-FFF2-40B4-BE49-F238E27FC236}">
                <a16:creationId xmlns:a16="http://schemas.microsoft.com/office/drawing/2014/main" id="{1A46B9DD-986E-4D32-8B2D-106EA13CC6B5}"/>
              </a:ext>
            </a:extLst>
          </p:cNvPr>
          <p:cNvPicPr>
            <a:picLocks noChangeAspect="1"/>
          </p:cNvPicPr>
          <p:nvPr/>
        </p:nvPicPr>
        <p:blipFill>
          <a:blip r:embed="rId2"/>
          <a:stretch>
            <a:fillRect/>
          </a:stretch>
        </p:blipFill>
        <p:spPr>
          <a:xfrm>
            <a:off x="838200" y="1690688"/>
            <a:ext cx="4392235" cy="4643437"/>
          </a:xfrm>
          <a:prstGeom prst="rect">
            <a:avLst/>
          </a:prstGeom>
        </p:spPr>
      </p:pic>
      <p:pic>
        <p:nvPicPr>
          <p:cNvPr id="6" name="Picture 5">
            <a:extLst>
              <a:ext uri="{FF2B5EF4-FFF2-40B4-BE49-F238E27FC236}">
                <a16:creationId xmlns:a16="http://schemas.microsoft.com/office/drawing/2014/main" id="{184CED3D-C673-47F0-8EF4-F4B04C2ADEE4}"/>
              </a:ext>
            </a:extLst>
          </p:cNvPr>
          <p:cNvPicPr>
            <a:picLocks noChangeAspect="1"/>
          </p:cNvPicPr>
          <p:nvPr/>
        </p:nvPicPr>
        <p:blipFill>
          <a:blip r:embed="rId3"/>
          <a:stretch>
            <a:fillRect/>
          </a:stretch>
        </p:blipFill>
        <p:spPr>
          <a:xfrm>
            <a:off x="5748168" y="2070327"/>
            <a:ext cx="6043781" cy="3884158"/>
          </a:xfrm>
          <a:prstGeom prst="rect">
            <a:avLst/>
          </a:prstGeom>
        </p:spPr>
      </p:pic>
      <p:pic>
        <p:nvPicPr>
          <p:cNvPr id="7" name="Picture 6">
            <a:extLst>
              <a:ext uri="{FF2B5EF4-FFF2-40B4-BE49-F238E27FC236}">
                <a16:creationId xmlns:a16="http://schemas.microsoft.com/office/drawing/2014/main" id="{EA0BA661-6F36-4B3C-9DF9-88CE15309507}"/>
              </a:ext>
            </a:extLst>
          </p:cNvPr>
          <p:cNvPicPr>
            <a:picLocks noChangeAspect="1"/>
          </p:cNvPicPr>
          <p:nvPr/>
        </p:nvPicPr>
        <p:blipFill>
          <a:blip r:embed="rId4"/>
          <a:stretch>
            <a:fillRect/>
          </a:stretch>
        </p:blipFill>
        <p:spPr>
          <a:xfrm>
            <a:off x="838200" y="2938300"/>
            <a:ext cx="5104039" cy="1603763"/>
          </a:xfrm>
          <a:prstGeom prst="rect">
            <a:avLst/>
          </a:prstGeom>
        </p:spPr>
      </p:pic>
    </p:spTree>
    <p:extLst>
      <p:ext uri="{BB962C8B-B14F-4D97-AF65-F5344CB8AC3E}">
        <p14:creationId xmlns:p14="http://schemas.microsoft.com/office/powerpoint/2010/main" val="134660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99C4A-9DF3-4394-ADE0-E22E623BC34B}"/>
              </a:ext>
            </a:extLst>
          </p:cNvPr>
          <p:cNvSpPr>
            <a:spLocks noGrp="1"/>
          </p:cNvSpPr>
          <p:nvPr>
            <p:ph type="title"/>
          </p:nvPr>
        </p:nvSpPr>
        <p:spPr/>
        <p:txBody>
          <a:bodyPr/>
          <a:lstStyle/>
          <a:p>
            <a:r>
              <a:rPr lang="en-CA" dirty="0"/>
              <a:t>Featured Transition Systems</a:t>
            </a:r>
          </a:p>
        </p:txBody>
      </p:sp>
      <p:sp>
        <p:nvSpPr>
          <p:cNvPr id="4" name="Slide Number Placeholder 3">
            <a:extLst>
              <a:ext uri="{FF2B5EF4-FFF2-40B4-BE49-F238E27FC236}">
                <a16:creationId xmlns:a16="http://schemas.microsoft.com/office/drawing/2014/main" id="{F896BF02-F8CC-4F28-94DB-8BDA719F805E}"/>
              </a:ext>
            </a:extLst>
          </p:cNvPr>
          <p:cNvSpPr>
            <a:spLocks noGrp="1"/>
          </p:cNvSpPr>
          <p:nvPr>
            <p:ph type="sldNum" sz="quarter" idx="12"/>
          </p:nvPr>
        </p:nvSpPr>
        <p:spPr/>
        <p:txBody>
          <a:bodyPr/>
          <a:lstStyle/>
          <a:p>
            <a:fld id="{89456DF9-7ABE-4DA3-87DA-B2AEED84E1A6}" type="slidenum">
              <a:rPr lang="en-CA" smtClean="0"/>
              <a:t>34</a:t>
            </a:fld>
            <a:endParaRPr lang="en-CA"/>
          </a:p>
        </p:txBody>
      </p:sp>
      <p:pic>
        <p:nvPicPr>
          <p:cNvPr id="3" name="Picture 2">
            <a:extLst>
              <a:ext uri="{FF2B5EF4-FFF2-40B4-BE49-F238E27FC236}">
                <a16:creationId xmlns:a16="http://schemas.microsoft.com/office/drawing/2014/main" id="{792236A8-BFD7-4F59-9E28-199454D13090}"/>
              </a:ext>
            </a:extLst>
          </p:cNvPr>
          <p:cNvPicPr>
            <a:picLocks noChangeAspect="1"/>
          </p:cNvPicPr>
          <p:nvPr/>
        </p:nvPicPr>
        <p:blipFill>
          <a:blip r:embed="rId2"/>
          <a:stretch>
            <a:fillRect/>
          </a:stretch>
        </p:blipFill>
        <p:spPr>
          <a:xfrm>
            <a:off x="3436484" y="2836493"/>
            <a:ext cx="5319032" cy="2329601"/>
          </a:xfrm>
          <a:prstGeom prst="rect">
            <a:avLst/>
          </a:prstGeom>
        </p:spPr>
      </p:pic>
      <p:sp>
        <p:nvSpPr>
          <p:cNvPr id="8" name="Content Placeholder 2">
            <a:extLst>
              <a:ext uri="{FF2B5EF4-FFF2-40B4-BE49-F238E27FC236}">
                <a16:creationId xmlns:a16="http://schemas.microsoft.com/office/drawing/2014/main" id="{F4EAC34A-0857-4F8F-B775-75C5D40B2643}"/>
              </a:ext>
            </a:extLst>
          </p:cNvPr>
          <p:cNvSpPr>
            <a:spLocks noGrp="1"/>
          </p:cNvSpPr>
          <p:nvPr>
            <p:ph idx="1"/>
          </p:nvPr>
        </p:nvSpPr>
        <p:spPr>
          <a:xfrm>
            <a:off x="838200" y="1825625"/>
            <a:ext cx="10515600" cy="4351338"/>
          </a:xfrm>
        </p:spPr>
        <p:txBody>
          <a:bodyPr>
            <a:noAutofit/>
          </a:bodyPr>
          <a:lstStyle/>
          <a:p>
            <a:r>
              <a:rPr lang="en-CA" dirty="0"/>
              <a:t>Feature LTL (</a:t>
            </a:r>
            <a:r>
              <a:rPr lang="en-CA" dirty="0" err="1"/>
              <a:t>fLTL</a:t>
            </a:r>
            <a:r>
              <a:rPr lang="en-CA" dirty="0"/>
              <a:t>) – LTL expressions enriched with feature expressions</a:t>
            </a:r>
          </a:p>
          <a:p>
            <a:r>
              <a:rPr lang="en-CA" dirty="0" err="1"/>
              <a:t>fPromela</a:t>
            </a:r>
            <a:endParaRPr lang="en-CA" dirty="0"/>
          </a:p>
          <a:p>
            <a:endParaRPr lang="en-CA" dirty="0"/>
          </a:p>
          <a:p>
            <a:endParaRPr lang="en-CA" dirty="0"/>
          </a:p>
          <a:p>
            <a:endParaRPr lang="en-CA" dirty="0"/>
          </a:p>
          <a:p>
            <a:endParaRPr lang="en-CA" dirty="0"/>
          </a:p>
          <a:p>
            <a:endParaRPr lang="en-CA" dirty="0"/>
          </a:p>
          <a:p>
            <a:r>
              <a:rPr lang="en-CA" dirty="0"/>
              <a:t>SNIP model checker</a:t>
            </a:r>
          </a:p>
        </p:txBody>
      </p:sp>
    </p:spTree>
    <p:extLst>
      <p:ext uri="{BB962C8B-B14F-4D97-AF65-F5344CB8AC3E}">
        <p14:creationId xmlns:p14="http://schemas.microsoft.com/office/powerpoint/2010/main" val="3997326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99C4A-9DF3-4394-ADE0-E22E623BC34B}"/>
              </a:ext>
            </a:extLst>
          </p:cNvPr>
          <p:cNvSpPr>
            <a:spLocks noGrp="1"/>
          </p:cNvSpPr>
          <p:nvPr>
            <p:ph type="title"/>
          </p:nvPr>
        </p:nvSpPr>
        <p:spPr/>
        <p:txBody>
          <a:bodyPr/>
          <a:lstStyle/>
          <a:p>
            <a:r>
              <a:rPr lang="en-CA" dirty="0"/>
              <a:t>Featured Transition Systems</a:t>
            </a:r>
          </a:p>
        </p:txBody>
      </p:sp>
      <p:sp>
        <p:nvSpPr>
          <p:cNvPr id="4" name="Slide Number Placeholder 3">
            <a:extLst>
              <a:ext uri="{FF2B5EF4-FFF2-40B4-BE49-F238E27FC236}">
                <a16:creationId xmlns:a16="http://schemas.microsoft.com/office/drawing/2014/main" id="{F896BF02-F8CC-4F28-94DB-8BDA719F805E}"/>
              </a:ext>
            </a:extLst>
          </p:cNvPr>
          <p:cNvSpPr>
            <a:spLocks noGrp="1"/>
          </p:cNvSpPr>
          <p:nvPr>
            <p:ph type="sldNum" sz="quarter" idx="12"/>
          </p:nvPr>
        </p:nvSpPr>
        <p:spPr/>
        <p:txBody>
          <a:bodyPr/>
          <a:lstStyle/>
          <a:p>
            <a:fld id="{89456DF9-7ABE-4DA3-87DA-B2AEED84E1A6}" type="slidenum">
              <a:rPr lang="en-CA" smtClean="0"/>
              <a:t>35</a:t>
            </a:fld>
            <a:endParaRPr lang="en-CA"/>
          </a:p>
        </p:txBody>
      </p:sp>
      <p:pic>
        <p:nvPicPr>
          <p:cNvPr id="7" name="Picture 6">
            <a:extLst>
              <a:ext uri="{FF2B5EF4-FFF2-40B4-BE49-F238E27FC236}">
                <a16:creationId xmlns:a16="http://schemas.microsoft.com/office/drawing/2014/main" id="{29CBF5D6-4460-4974-A7BA-975307B3F9DE}"/>
              </a:ext>
            </a:extLst>
          </p:cNvPr>
          <p:cNvPicPr>
            <a:picLocks noChangeAspect="1"/>
          </p:cNvPicPr>
          <p:nvPr/>
        </p:nvPicPr>
        <p:blipFill>
          <a:blip r:embed="rId2"/>
          <a:stretch>
            <a:fillRect/>
          </a:stretch>
        </p:blipFill>
        <p:spPr>
          <a:xfrm>
            <a:off x="838200" y="1690688"/>
            <a:ext cx="5790587" cy="3936684"/>
          </a:xfrm>
          <a:prstGeom prst="rect">
            <a:avLst/>
          </a:prstGeom>
        </p:spPr>
      </p:pic>
      <p:pic>
        <p:nvPicPr>
          <p:cNvPr id="9" name="Picture 8">
            <a:extLst>
              <a:ext uri="{FF2B5EF4-FFF2-40B4-BE49-F238E27FC236}">
                <a16:creationId xmlns:a16="http://schemas.microsoft.com/office/drawing/2014/main" id="{B5B9D45F-5762-4D01-9AFD-719D16A3FE95}"/>
              </a:ext>
            </a:extLst>
          </p:cNvPr>
          <p:cNvPicPr>
            <a:picLocks noChangeAspect="1"/>
          </p:cNvPicPr>
          <p:nvPr/>
        </p:nvPicPr>
        <p:blipFill>
          <a:blip r:embed="rId3"/>
          <a:stretch>
            <a:fillRect/>
          </a:stretch>
        </p:blipFill>
        <p:spPr>
          <a:xfrm>
            <a:off x="6439309" y="1968411"/>
            <a:ext cx="4738278" cy="3658961"/>
          </a:xfrm>
          <a:prstGeom prst="rect">
            <a:avLst/>
          </a:prstGeom>
        </p:spPr>
      </p:pic>
    </p:spTree>
    <p:extLst>
      <p:ext uri="{BB962C8B-B14F-4D97-AF65-F5344CB8AC3E}">
        <p14:creationId xmlns:p14="http://schemas.microsoft.com/office/powerpoint/2010/main" val="3538056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4B07B-B15E-40A4-BB85-9A4FADE5BC36}"/>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79B4D4DC-69D3-4645-A577-1F73D4010B19}"/>
              </a:ext>
            </a:extLst>
          </p:cNvPr>
          <p:cNvSpPr>
            <a:spLocks noGrp="1"/>
          </p:cNvSpPr>
          <p:nvPr>
            <p:ph idx="1"/>
          </p:nvPr>
        </p:nvSpPr>
        <p:spPr/>
        <p:txBody>
          <a:bodyPr>
            <a:noAutofit/>
          </a:bodyPr>
          <a:lstStyle/>
          <a:p>
            <a:pPr marL="0" indent="0">
              <a:buNone/>
            </a:pPr>
            <a:r>
              <a:rPr lang="de-DE" sz="1600" dirty="0"/>
              <a:t>[1] S. Apel, A. v. Rhein, P. Wendler, A. Gröÿlinger, and D. Beyer. Strategies for Product-Line </a:t>
            </a:r>
            <a:r>
              <a:rPr lang="en-CA" sz="1600" dirty="0"/>
              <a:t>Verification: Case Studies and Experiments. In Proceedings of the 2013 International Conference on Software Engineering, ICSE '13, pages 482491, Piscataway, NJ, USA, 2013. IEEE Press.</a:t>
            </a:r>
          </a:p>
          <a:p>
            <a:pPr marL="0" indent="0">
              <a:buNone/>
            </a:pPr>
            <a:r>
              <a:rPr lang="en-CA" sz="1600" dirty="0"/>
              <a:t>[2] J. Liebig, A. von Rhein, C. </a:t>
            </a:r>
            <a:r>
              <a:rPr lang="en-CA" sz="1600" dirty="0" err="1"/>
              <a:t>Kästner</a:t>
            </a:r>
            <a:r>
              <a:rPr lang="en-CA" sz="1600" dirty="0"/>
              <a:t>, S. </a:t>
            </a:r>
            <a:r>
              <a:rPr lang="en-CA" sz="1600" dirty="0" err="1"/>
              <a:t>Apel</a:t>
            </a:r>
            <a:r>
              <a:rPr lang="en-CA" sz="1600" dirty="0"/>
              <a:t>, J. </a:t>
            </a:r>
            <a:r>
              <a:rPr lang="en-CA" sz="1600" dirty="0" err="1"/>
              <a:t>Dörre</a:t>
            </a:r>
            <a:r>
              <a:rPr lang="en-CA" sz="1600" dirty="0"/>
              <a:t>, and C. </a:t>
            </a:r>
            <a:r>
              <a:rPr lang="en-CA" sz="1600" dirty="0" err="1"/>
              <a:t>Lengauer</a:t>
            </a:r>
            <a:r>
              <a:rPr lang="en-CA" sz="1600" dirty="0"/>
              <a:t>. Scalable Analysis of Variable Software. In Proceedings of the 2013 9th Joint Meeting on Foundations of Software Engineering, ESEC/FSE 2013, pages 8191, New York, NY, USA, 2013. ACM.</a:t>
            </a:r>
          </a:p>
          <a:p>
            <a:pPr marL="0" indent="0">
              <a:buNone/>
            </a:pPr>
            <a:r>
              <a:rPr lang="en-CA" sz="1600" dirty="0"/>
              <a:t>[3] J. </a:t>
            </a:r>
            <a:r>
              <a:rPr lang="en-CA" sz="1600" dirty="0" err="1"/>
              <a:t>Midtgaard</a:t>
            </a:r>
            <a:r>
              <a:rPr lang="en-CA" sz="1600" dirty="0"/>
              <a:t>, A. S. </a:t>
            </a:r>
            <a:r>
              <a:rPr lang="en-CA" sz="1600" dirty="0" err="1"/>
              <a:t>Dimovski</a:t>
            </a:r>
            <a:r>
              <a:rPr lang="en-CA" sz="1600" dirty="0"/>
              <a:t>, C. </a:t>
            </a:r>
            <a:r>
              <a:rPr lang="en-CA" sz="1600" dirty="0" err="1"/>
              <a:t>Brabrand</a:t>
            </a:r>
            <a:r>
              <a:rPr lang="en-CA" sz="1600" dirty="0"/>
              <a:t>, and A. </a:t>
            </a:r>
            <a:r>
              <a:rPr lang="en-CA" sz="1600" dirty="0" err="1"/>
              <a:t>W¡sowski</a:t>
            </a:r>
            <a:r>
              <a:rPr lang="en-CA" sz="1600" dirty="0"/>
              <a:t>. Systematic derivation of correct variability-aware program analyses. Sci. </a:t>
            </a:r>
            <a:r>
              <a:rPr lang="en-CA" sz="1600" dirty="0" err="1"/>
              <a:t>Comput</a:t>
            </a:r>
            <a:r>
              <a:rPr lang="en-CA" sz="1600" dirty="0"/>
              <a:t>. Program., 105(C):145170, July 2015.</a:t>
            </a:r>
          </a:p>
          <a:p>
            <a:pPr marL="0" indent="0">
              <a:buNone/>
            </a:pPr>
            <a:r>
              <a:rPr lang="en-CA" sz="1600" dirty="0"/>
              <a:t>[4] C. </a:t>
            </a:r>
            <a:r>
              <a:rPr lang="en-CA" sz="1600" dirty="0" err="1"/>
              <a:t>Kästner</a:t>
            </a:r>
            <a:r>
              <a:rPr lang="en-CA" sz="1600" dirty="0"/>
              <a:t>, S. </a:t>
            </a:r>
            <a:r>
              <a:rPr lang="en-CA" sz="1600" dirty="0" err="1"/>
              <a:t>Apel</a:t>
            </a:r>
            <a:r>
              <a:rPr lang="en-CA" sz="1600" dirty="0"/>
              <a:t>, T. </a:t>
            </a:r>
            <a:r>
              <a:rPr lang="en-CA" sz="1600" dirty="0" err="1"/>
              <a:t>Thüm</a:t>
            </a:r>
            <a:r>
              <a:rPr lang="en-CA" sz="1600" dirty="0"/>
              <a:t>, and G. </a:t>
            </a:r>
            <a:r>
              <a:rPr lang="en-CA" sz="1600" dirty="0" err="1"/>
              <a:t>Saake</a:t>
            </a:r>
            <a:r>
              <a:rPr lang="en-CA" sz="1600" dirty="0"/>
              <a:t>. Type Checking Annotation-Based Product Lines. ACM Trans. </a:t>
            </a:r>
            <a:r>
              <a:rPr lang="en-CA" sz="1600" dirty="0" err="1"/>
              <a:t>Softw</a:t>
            </a:r>
            <a:r>
              <a:rPr lang="en-CA" sz="1600" dirty="0"/>
              <a:t>. Eng. </a:t>
            </a:r>
            <a:r>
              <a:rPr lang="en-CA" sz="1600" dirty="0" err="1"/>
              <a:t>Methodol</a:t>
            </a:r>
            <a:r>
              <a:rPr lang="en-CA" sz="1600" dirty="0"/>
              <a:t>., 21(3):14:114:39, July 2012.</a:t>
            </a:r>
          </a:p>
          <a:p>
            <a:pPr marL="0" indent="0">
              <a:buNone/>
            </a:pPr>
            <a:r>
              <a:rPr lang="en-CA" sz="1600" dirty="0"/>
              <a:t>[5] P. </a:t>
            </a:r>
            <a:r>
              <a:rPr lang="en-CA" sz="1600" dirty="0" err="1"/>
              <a:t>Gazzillo</a:t>
            </a:r>
            <a:r>
              <a:rPr lang="en-CA" sz="1600" dirty="0"/>
              <a:t> and R. Grimm. </a:t>
            </a:r>
            <a:r>
              <a:rPr lang="en-CA" sz="1600" dirty="0" err="1"/>
              <a:t>SuperC</a:t>
            </a:r>
            <a:r>
              <a:rPr lang="en-CA" sz="1600" dirty="0"/>
              <a:t>: Parsing All of C by Taming the Preprocessor. In Proceedings of the 33rd ACM SIGPLAN Conference on Programming Language Design and Implementation, PLDI '12, pages 323334, New York, NY, USA, 2012. ACM.</a:t>
            </a:r>
          </a:p>
          <a:p>
            <a:pPr marL="0" indent="0">
              <a:buNone/>
            </a:pPr>
            <a:r>
              <a:rPr lang="en-CA" sz="1600" dirty="0"/>
              <a:t>[6] E. </a:t>
            </a:r>
            <a:r>
              <a:rPr lang="en-CA" sz="1600" dirty="0" err="1"/>
              <a:t>Bodden</a:t>
            </a:r>
            <a:r>
              <a:rPr lang="en-CA" sz="1600" dirty="0"/>
              <a:t>, T. </a:t>
            </a:r>
            <a:r>
              <a:rPr lang="en-CA" sz="1600" dirty="0" err="1"/>
              <a:t>Tolêdo</a:t>
            </a:r>
            <a:r>
              <a:rPr lang="en-CA" sz="1600" dirty="0"/>
              <a:t>, M. Ribeiro, C. </a:t>
            </a:r>
            <a:r>
              <a:rPr lang="en-CA" sz="1600" dirty="0" err="1"/>
              <a:t>Brabrand</a:t>
            </a:r>
            <a:r>
              <a:rPr lang="en-CA" sz="1600" dirty="0"/>
              <a:t>, P. </a:t>
            </a:r>
            <a:r>
              <a:rPr lang="en-CA" sz="1600" dirty="0" err="1"/>
              <a:t>Borba</a:t>
            </a:r>
            <a:r>
              <a:rPr lang="en-CA" sz="1600" dirty="0"/>
              <a:t>, and M. </a:t>
            </a:r>
            <a:r>
              <a:rPr lang="en-CA" sz="1600" dirty="0" err="1"/>
              <a:t>Mezini</a:t>
            </a:r>
            <a:r>
              <a:rPr lang="en-CA" sz="1600" dirty="0"/>
              <a:t>. SPLLIFT: Statically Analyzing Software Product Lines in Minutes Instead of Years. In Proceedings of the 34th ACM SIGPLAN Conference on Programming Language Design and Implementation, PLDI '13, pages 355364, New York, NY, USA, 2013. ACM.</a:t>
            </a:r>
          </a:p>
          <a:p>
            <a:pPr marL="0" indent="0">
              <a:buNone/>
            </a:pPr>
            <a:r>
              <a:rPr lang="en-CA" sz="1600" dirty="0"/>
              <a:t>[7] A. Classen, M. Cordy, P.-Y. </a:t>
            </a:r>
            <a:r>
              <a:rPr lang="en-CA" sz="1600" dirty="0" err="1"/>
              <a:t>Schobbens</a:t>
            </a:r>
            <a:r>
              <a:rPr lang="en-CA" sz="1600" dirty="0"/>
              <a:t>, P. Heymans, A. </a:t>
            </a:r>
            <a:r>
              <a:rPr lang="en-CA" sz="1600" dirty="0" err="1"/>
              <a:t>Legay</a:t>
            </a:r>
            <a:r>
              <a:rPr lang="en-CA" sz="1600" dirty="0"/>
              <a:t>, and J.-F. </a:t>
            </a:r>
            <a:r>
              <a:rPr lang="en-CA" sz="1600" dirty="0" err="1"/>
              <a:t>Raskin</a:t>
            </a:r>
            <a:r>
              <a:rPr lang="en-CA" sz="1600" dirty="0"/>
              <a:t>. Featured Transition Systems: Foundations for Verifying Variability-Intensive Systems and Their Application to LTL Model Checking. IEEE Trans. </a:t>
            </a:r>
            <a:r>
              <a:rPr lang="en-CA" sz="1600" dirty="0" err="1"/>
              <a:t>Softw</a:t>
            </a:r>
            <a:r>
              <a:rPr lang="en-CA" sz="1600" dirty="0"/>
              <a:t>. Eng., 39(8):1069-1089, Aug. 2013.</a:t>
            </a:r>
          </a:p>
        </p:txBody>
      </p:sp>
      <p:sp>
        <p:nvSpPr>
          <p:cNvPr id="4" name="Slide Number Placeholder 3">
            <a:extLst>
              <a:ext uri="{FF2B5EF4-FFF2-40B4-BE49-F238E27FC236}">
                <a16:creationId xmlns:a16="http://schemas.microsoft.com/office/drawing/2014/main" id="{C1398308-53A6-43EE-8842-DF0E98CE8647}"/>
              </a:ext>
            </a:extLst>
          </p:cNvPr>
          <p:cNvSpPr>
            <a:spLocks noGrp="1"/>
          </p:cNvSpPr>
          <p:nvPr>
            <p:ph type="sldNum" sz="quarter" idx="12"/>
          </p:nvPr>
        </p:nvSpPr>
        <p:spPr/>
        <p:txBody>
          <a:bodyPr/>
          <a:lstStyle/>
          <a:p>
            <a:fld id="{89456DF9-7ABE-4DA3-87DA-B2AEED84E1A6}" type="slidenum">
              <a:rPr lang="en-CA" smtClean="0"/>
              <a:t>36</a:t>
            </a:fld>
            <a:endParaRPr lang="en-CA"/>
          </a:p>
        </p:txBody>
      </p:sp>
    </p:spTree>
    <p:extLst>
      <p:ext uri="{BB962C8B-B14F-4D97-AF65-F5344CB8AC3E}">
        <p14:creationId xmlns:p14="http://schemas.microsoft.com/office/powerpoint/2010/main" val="1307154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F8EF5-397B-4276-8971-8E6E754A54B7}"/>
              </a:ext>
            </a:extLst>
          </p:cNvPr>
          <p:cNvSpPr>
            <a:spLocks noGrp="1"/>
          </p:cNvSpPr>
          <p:nvPr>
            <p:ph type="title"/>
          </p:nvPr>
        </p:nvSpPr>
        <p:spPr/>
        <p:txBody>
          <a:bodyPr/>
          <a:lstStyle/>
          <a:p>
            <a:r>
              <a:rPr lang="en-CA" dirty="0"/>
              <a:t>Strategies for Product-Line Verification[1]</a:t>
            </a:r>
          </a:p>
        </p:txBody>
      </p:sp>
      <p:sp>
        <p:nvSpPr>
          <p:cNvPr id="4" name="Slide Number Placeholder 3">
            <a:extLst>
              <a:ext uri="{FF2B5EF4-FFF2-40B4-BE49-F238E27FC236}">
                <a16:creationId xmlns:a16="http://schemas.microsoft.com/office/drawing/2014/main" id="{4BFDA390-8C47-4134-BFE8-F95095A7B770}"/>
              </a:ext>
            </a:extLst>
          </p:cNvPr>
          <p:cNvSpPr>
            <a:spLocks noGrp="1"/>
          </p:cNvSpPr>
          <p:nvPr>
            <p:ph type="sldNum" sz="quarter" idx="12"/>
          </p:nvPr>
        </p:nvSpPr>
        <p:spPr/>
        <p:txBody>
          <a:bodyPr/>
          <a:lstStyle/>
          <a:p>
            <a:fld id="{89456DF9-7ABE-4DA3-87DA-B2AEED84E1A6}" type="slidenum">
              <a:rPr lang="en-CA" smtClean="0"/>
              <a:t>4</a:t>
            </a:fld>
            <a:endParaRPr lang="en-CA"/>
          </a:p>
        </p:txBody>
      </p:sp>
      <p:sp>
        <p:nvSpPr>
          <p:cNvPr id="11" name="Arrow: Down 10">
            <a:extLst>
              <a:ext uri="{FF2B5EF4-FFF2-40B4-BE49-F238E27FC236}">
                <a16:creationId xmlns:a16="http://schemas.microsoft.com/office/drawing/2014/main" id="{EB574C43-4D0F-4441-AFF0-26DD24408DE6}"/>
              </a:ext>
            </a:extLst>
          </p:cNvPr>
          <p:cNvSpPr/>
          <p:nvPr/>
        </p:nvSpPr>
        <p:spPr>
          <a:xfrm rot="19404536">
            <a:off x="5106663" y="3234508"/>
            <a:ext cx="628391" cy="10632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Down 11">
            <a:extLst>
              <a:ext uri="{FF2B5EF4-FFF2-40B4-BE49-F238E27FC236}">
                <a16:creationId xmlns:a16="http://schemas.microsoft.com/office/drawing/2014/main" id="{DCAABE56-49BD-462D-8403-3AB293922938}"/>
              </a:ext>
            </a:extLst>
          </p:cNvPr>
          <p:cNvSpPr/>
          <p:nvPr/>
        </p:nvSpPr>
        <p:spPr>
          <a:xfrm rot="1885980">
            <a:off x="6487958" y="3230729"/>
            <a:ext cx="628391" cy="10632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FB5891A-F0E8-4C1A-8376-0D5AA6F50D81}"/>
                  </a:ext>
                </a:extLst>
              </p:cNvPr>
              <p:cNvGraphicFramePr>
                <a:graphicFrameLocks noChangeAspect="1"/>
              </p:cNvGraphicFramePr>
              <p:nvPr>
                <p:extLst>
                  <p:ext uri="{D42A27DB-BD31-4B8C-83A1-F6EECF244321}">
                    <p14:modId xmlns:p14="http://schemas.microsoft.com/office/powerpoint/2010/main" val="1090698484"/>
                  </p:ext>
                </p:extLst>
              </p:nvPr>
            </p:nvGraphicFramePr>
            <p:xfrm>
              <a:off x="1803698" y="1890830"/>
              <a:ext cx="3048000" cy="1714500"/>
            </p:xfrm>
            <a:graphic>
              <a:graphicData uri="http://schemas.microsoft.com/office/powerpoint/2016/slidezoom">
                <pslz:sldZm>
                  <pslz:sldZmObj sldId="275" cId="694886442">
                    <pslz:zmPr id="{22A7D1A6-E4DA-4B49-9AB8-FCCD3740F558}"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7FB5891A-F0E8-4C1A-8376-0D5AA6F50D81}"/>
                  </a:ext>
                </a:extLst>
              </p:cNvPr>
              <p:cNvPicPr>
                <a:picLocks noGrp="1" noRot="1" noChangeAspect="1" noMove="1" noResize="1" noEditPoints="1" noAdjustHandles="1" noChangeArrowheads="1" noChangeShapeType="1"/>
              </p:cNvPicPr>
              <p:nvPr/>
            </p:nvPicPr>
            <p:blipFill>
              <a:blip r:embed="rId4"/>
              <a:stretch>
                <a:fillRect/>
              </a:stretch>
            </p:blipFill>
            <p:spPr>
              <a:xfrm>
                <a:off x="1803698" y="189083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02E2DFD4-D2BB-42AC-B697-4E3899E263CF}"/>
                  </a:ext>
                </a:extLst>
              </p:cNvPr>
              <p:cNvGraphicFramePr>
                <a:graphicFrameLocks noChangeAspect="1"/>
              </p:cNvGraphicFramePr>
              <p:nvPr>
                <p:extLst>
                  <p:ext uri="{D42A27DB-BD31-4B8C-83A1-F6EECF244321}">
                    <p14:modId xmlns:p14="http://schemas.microsoft.com/office/powerpoint/2010/main" val="2109005333"/>
                  </p:ext>
                </p:extLst>
              </p:nvPr>
            </p:nvGraphicFramePr>
            <p:xfrm>
              <a:off x="7347473" y="1890830"/>
              <a:ext cx="3048000" cy="1714500"/>
            </p:xfrm>
            <a:graphic>
              <a:graphicData uri="http://schemas.microsoft.com/office/powerpoint/2016/slidezoom">
                <pslz:sldZm>
                  <pslz:sldZmObj sldId="261" cId="868648430">
                    <pslz:zmPr id="{14384315-4ACA-4E5E-A36A-6A81E4C3863D}"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9" name="Slide Zoom 8">
                <a:hlinkClick r:id="rId6" action="ppaction://hlinksldjump"/>
                <a:extLst>
                  <a:ext uri="{FF2B5EF4-FFF2-40B4-BE49-F238E27FC236}">
                    <a16:creationId xmlns:a16="http://schemas.microsoft.com/office/drawing/2014/main" id="{02E2DFD4-D2BB-42AC-B697-4E3899E263CF}"/>
                  </a:ext>
                </a:extLst>
              </p:cNvPr>
              <p:cNvPicPr>
                <a:picLocks noGrp="1" noRot="1" noChangeAspect="1" noMove="1" noResize="1" noEditPoints="1" noAdjustHandles="1" noChangeArrowheads="1" noChangeShapeType="1"/>
              </p:cNvPicPr>
              <p:nvPr/>
            </p:nvPicPr>
            <p:blipFill>
              <a:blip r:embed="rId7"/>
              <a:stretch>
                <a:fillRect/>
              </a:stretch>
            </p:blipFill>
            <p:spPr>
              <a:xfrm>
                <a:off x="7347473" y="189083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FA049D5C-FC79-4B10-81B9-15FE5435FC56}"/>
                  </a:ext>
                </a:extLst>
              </p:cNvPr>
              <p:cNvGraphicFramePr>
                <a:graphicFrameLocks noChangeAspect="1"/>
              </p:cNvGraphicFramePr>
              <p:nvPr>
                <p:extLst>
                  <p:ext uri="{D42A27DB-BD31-4B8C-83A1-F6EECF244321}">
                    <p14:modId xmlns:p14="http://schemas.microsoft.com/office/powerpoint/2010/main" val="137527697"/>
                  </p:ext>
                </p:extLst>
              </p:nvPr>
            </p:nvGraphicFramePr>
            <p:xfrm>
              <a:off x="4572000" y="4379777"/>
              <a:ext cx="3048000" cy="1714500"/>
            </p:xfrm>
            <a:graphic>
              <a:graphicData uri="http://schemas.microsoft.com/office/powerpoint/2016/slidezoom">
                <pslz:sldZm>
                  <pslz:sldZmObj sldId="263" cId="3727458633">
                    <pslz:zmPr id="{C333F00B-5C3F-4876-818A-93F3F495ED2D}"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4" name="Slide Zoom 13">
                <a:hlinkClick r:id="rId9" action="ppaction://hlinksldjump"/>
                <a:extLst>
                  <a:ext uri="{FF2B5EF4-FFF2-40B4-BE49-F238E27FC236}">
                    <a16:creationId xmlns:a16="http://schemas.microsoft.com/office/drawing/2014/main" id="{FA049D5C-FC79-4B10-81B9-15FE5435FC56}"/>
                  </a:ext>
                </a:extLst>
              </p:cNvPr>
              <p:cNvPicPr>
                <a:picLocks noGrp="1" noRot="1" noChangeAspect="1" noMove="1" noResize="1" noEditPoints="1" noAdjustHandles="1" noChangeArrowheads="1" noChangeShapeType="1"/>
              </p:cNvPicPr>
              <p:nvPr/>
            </p:nvPicPr>
            <p:blipFill>
              <a:blip r:embed="rId10"/>
              <a:stretch>
                <a:fillRect/>
              </a:stretch>
            </p:blipFill>
            <p:spPr>
              <a:xfrm>
                <a:off x="4572000" y="4379777"/>
                <a:ext cx="3048000" cy="1714500"/>
              </a:xfrm>
              <a:prstGeom prst="rect">
                <a:avLst/>
              </a:prstGeom>
              <a:ln w="3175">
                <a:solidFill>
                  <a:prstClr val="ltGray"/>
                </a:solidFill>
              </a:ln>
            </p:spPr>
          </p:pic>
        </mc:Fallback>
      </mc:AlternateContent>
      <p:sp>
        <p:nvSpPr>
          <p:cNvPr id="15" name="TextBox 14">
            <a:extLst>
              <a:ext uri="{FF2B5EF4-FFF2-40B4-BE49-F238E27FC236}">
                <a16:creationId xmlns:a16="http://schemas.microsoft.com/office/drawing/2014/main" id="{8DB7DE77-2575-4304-9F19-E4DFB2393516}"/>
              </a:ext>
            </a:extLst>
          </p:cNvPr>
          <p:cNvSpPr txBox="1"/>
          <p:nvPr/>
        </p:nvSpPr>
        <p:spPr>
          <a:xfrm>
            <a:off x="5304881" y="2582515"/>
            <a:ext cx="1589409" cy="369332"/>
          </a:xfrm>
          <a:prstGeom prst="rect">
            <a:avLst/>
          </a:prstGeom>
          <a:noFill/>
        </p:spPr>
        <p:txBody>
          <a:bodyPr wrap="none" rtlCol="0">
            <a:spAutoFit/>
          </a:bodyPr>
          <a:lstStyle/>
          <a:p>
            <a:r>
              <a:rPr lang="en-CA" dirty="0"/>
              <a:t>Generative SPL</a:t>
            </a:r>
          </a:p>
        </p:txBody>
      </p:sp>
    </p:spTree>
    <p:extLst>
      <p:ext uri="{BB962C8B-B14F-4D97-AF65-F5344CB8AC3E}">
        <p14:creationId xmlns:p14="http://schemas.microsoft.com/office/powerpoint/2010/main" val="1899669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9D72-0D4D-4667-A1F1-308AE686E5EF}"/>
              </a:ext>
            </a:extLst>
          </p:cNvPr>
          <p:cNvSpPr>
            <a:spLocks noGrp="1"/>
          </p:cNvSpPr>
          <p:nvPr>
            <p:ph type="title"/>
          </p:nvPr>
        </p:nvSpPr>
        <p:spPr/>
        <p:txBody>
          <a:bodyPr/>
          <a:lstStyle/>
          <a:p>
            <a:r>
              <a:rPr lang="en-CA" dirty="0"/>
              <a:t>Strategies for Product-Line Verification[1]</a:t>
            </a:r>
          </a:p>
        </p:txBody>
      </p:sp>
      <p:sp>
        <p:nvSpPr>
          <p:cNvPr id="4" name="Slide Number Placeholder 3">
            <a:extLst>
              <a:ext uri="{FF2B5EF4-FFF2-40B4-BE49-F238E27FC236}">
                <a16:creationId xmlns:a16="http://schemas.microsoft.com/office/drawing/2014/main" id="{7EF20384-798C-4F44-9A4F-7826B1E55401}"/>
              </a:ext>
            </a:extLst>
          </p:cNvPr>
          <p:cNvSpPr>
            <a:spLocks noGrp="1"/>
          </p:cNvSpPr>
          <p:nvPr>
            <p:ph type="sldNum" sz="quarter" idx="12"/>
          </p:nvPr>
        </p:nvSpPr>
        <p:spPr/>
        <p:txBody>
          <a:bodyPr/>
          <a:lstStyle/>
          <a:p>
            <a:fld id="{89456DF9-7ABE-4DA3-87DA-B2AEED84E1A6}" type="slidenum">
              <a:rPr lang="en-CA" smtClean="0"/>
              <a:t>5</a:t>
            </a:fld>
            <a:endParaRPr lang="en-CA"/>
          </a:p>
        </p:txBody>
      </p:sp>
      <p:pic>
        <p:nvPicPr>
          <p:cNvPr id="5" name="Content Placeholder 4">
            <a:extLst>
              <a:ext uri="{FF2B5EF4-FFF2-40B4-BE49-F238E27FC236}">
                <a16:creationId xmlns:a16="http://schemas.microsoft.com/office/drawing/2014/main" id="{A4EF26E0-77C8-44EC-B39F-C8957C5463B7}"/>
              </a:ext>
            </a:extLst>
          </p:cNvPr>
          <p:cNvPicPr>
            <a:picLocks noGrp="1" noChangeAspect="1"/>
          </p:cNvPicPr>
          <p:nvPr>
            <p:ph idx="1"/>
          </p:nvPr>
        </p:nvPicPr>
        <p:blipFill>
          <a:blip r:embed="rId2"/>
          <a:stretch>
            <a:fillRect/>
          </a:stretch>
        </p:blipFill>
        <p:spPr>
          <a:xfrm>
            <a:off x="1623943" y="2232213"/>
            <a:ext cx="8955221" cy="3657600"/>
          </a:xfrm>
          <a:prstGeom prst="rect">
            <a:avLst/>
          </a:prstGeom>
          <a:solidFill>
            <a:schemeClr val="accent1">
              <a:lumMod val="40000"/>
              <a:lumOff val="60000"/>
            </a:schemeClr>
          </a:solidFill>
          <a:effectLst>
            <a:softEdge rad="12700"/>
          </a:effectLst>
        </p:spPr>
      </p:pic>
    </p:spTree>
    <p:extLst>
      <p:ext uri="{BB962C8B-B14F-4D97-AF65-F5344CB8AC3E}">
        <p14:creationId xmlns:p14="http://schemas.microsoft.com/office/powerpoint/2010/main" val="694886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E102B-5563-4DF4-BBFB-7A521914ED54}"/>
              </a:ext>
            </a:extLst>
          </p:cNvPr>
          <p:cNvSpPr>
            <a:spLocks noGrp="1"/>
          </p:cNvSpPr>
          <p:nvPr>
            <p:ph type="title"/>
          </p:nvPr>
        </p:nvSpPr>
        <p:spPr/>
        <p:txBody>
          <a:bodyPr/>
          <a:lstStyle/>
          <a:p>
            <a:r>
              <a:rPr lang="en-CA" dirty="0"/>
              <a:t>Strategies for Product-Line Verification[1]</a:t>
            </a:r>
          </a:p>
        </p:txBody>
      </p:sp>
      <p:sp>
        <p:nvSpPr>
          <p:cNvPr id="4" name="Slide Number Placeholder 3">
            <a:extLst>
              <a:ext uri="{FF2B5EF4-FFF2-40B4-BE49-F238E27FC236}">
                <a16:creationId xmlns:a16="http://schemas.microsoft.com/office/drawing/2014/main" id="{D4273263-61CE-4A3F-8D40-80FB18AAA55D}"/>
              </a:ext>
            </a:extLst>
          </p:cNvPr>
          <p:cNvSpPr>
            <a:spLocks noGrp="1"/>
          </p:cNvSpPr>
          <p:nvPr>
            <p:ph type="sldNum" sz="quarter" idx="12"/>
          </p:nvPr>
        </p:nvSpPr>
        <p:spPr/>
        <p:txBody>
          <a:bodyPr/>
          <a:lstStyle/>
          <a:p>
            <a:fld id="{89456DF9-7ABE-4DA3-87DA-B2AEED84E1A6}" type="slidenum">
              <a:rPr lang="en-CA" smtClean="0"/>
              <a:t>6</a:t>
            </a:fld>
            <a:endParaRPr lang="en-CA"/>
          </a:p>
        </p:txBody>
      </p:sp>
      <p:pic>
        <p:nvPicPr>
          <p:cNvPr id="6" name="Picture 5">
            <a:extLst>
              <a:ext uri="{FF2B5EF4-FFF2-40B4-BE49-F238E27FC236}">
                <a16:creationId xmlns:a16="http://schemas.microsoft.com/office/drawing/2014/main" id="{0A28743A-6E4A-4A53-AC61-A595786135C6}"/>
              </a:ext>
            </a:extLst>
          </p:cNvPr>
          <p:cNvPicPr>
            <a:picLocks noChangeAspect="1"/>
          </p:cNvPicPr>
          <p:nvPr/>
        </p:nvPicPr>
        <p:blipFill>
          <a:blip r:embed="rId3"/>
          <a:stretch>
            <a:fillRect/>
          </a:stretch>
        </p:blipFill>
        <p:spPr>
          <a:xfrm>
            <a:off x="2447925" y="2070894"/>
            <a:ext cx="7296150" cy="3905250"/>
          </a:xfrm>
          <a:prstGeom prst="rect">
            <a:avLst/>
          </a:prstGeom>
        </p:spPr>
      </p:pic>
    </p:spTree>
    <p:extLst>
      <p:ext uri="{BB962C8B-B14F-4D97-AF65-F5344CB8AC3E}">
        <p14:creationId xmlns:p14="http://schemas.microsoft.com/office/powerpoint/2010/main" val="3402884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E102B-5563-4DF4-BBFB-7A521914ED54}"/>
              </a:ext>
            </a:extLst>
          </p:cNvPr>
          <p:cNvSpPr>
            <a:spLocks noGrp="1"/>
          </p:cNvSpPr>
          <p:nvPr>
            <p:ph type="title"/>
          </p:nvPr>
        </p:nvSpPr>
        <p:spPr/>
        <p:txBody>
          <a:bodyPr/>
          <a:lstStyle/>
          <a:p>
            <a:r>
              <a:rPr lang="en-CA" dirty="0"/>
              <a:t>Strategies for Product-Line Verification[1]</a:t>
            </a:r>
          </a:p>
        </p:txBody>
      </p:sp>
      <p:sp>
        <p:nvSpPr>
          <p:cNvPr id="4" name="Slide Number Placeholder 3">
            <a:extLst>
              <a:ext uri="{FF2B5EF4-FFF2-40B4-BE49-F238E27FC236}">
                <a16:creationId xmlns:a16="http://schemas.microsoft.com/office/drawing/2014/main" id="{D4273263-61CE-4A3F-8D40-80FB18AAA55D}"/>
              </a:ext>
            </a:extLst>
          </p:cNvPr>
          <p:cNvSpPr>
            <a:spLocks noGrp="1"/>
          </p:cNvSpPr>
          <p:nvPr>
            <p:ph type="sldNum" sz="quarter" idx="12"/>
          </p:nvPr>
        </p:nvSpPr>
        <p:spPr/>
        <p:txBody>
          <a:bodyPr/>
          <a:lstStyle/>
          <a:p>
            <a:fld id="{89456DF9-7ABE-4DA3-87DA-B2AEED84E1A6}" type="slidenum">
              <a:rPr lang="en-CA" smtClean="0"/>
              <a:t>7</a:t>
            </a:fld>
            <a:endParaRPr lang="en-CA"/>
          </a:p>
        </p:txBody>
      </p:sp>
      <p:pic>
        <p:nvPicPr>
          <p:cNvPr id="7" name="Picture 6">
            <a:extLst>
              <a:ext uri="{FF2B5EF4-FFF2-40B4-BE49-F238E27FC236}">
                <a16:creationId xmlns:a16="http://schemas.microsoft.com/office/drawing/2014/main" id="{1DF46085-DBEA-4D01-90F0-E3B3C5402DA2}"/>
              </a:ext>
            </a:extLst>
          </p:cNvPr>
          <p:cNvPicPr>
            <a:picLocks noChangeAspect="1"/>
          </p:cNvPicPr>
          <p:nvPr/>
        </p:nvPicPr>
        <p:blipFill>
          <a:blip r:embed="rId3"/>
          <a:stretch>
            <a:fillRect/>
          </a:stretch>
        </p:blipFill>
        <p:spPr>
          <a:xfrm>
            <a:off x="2443162" y="2794794"/>
            <a:ext cx="7305675" cy="2457450"/>
          </a:xfrm>
          <a:prstGeom prst="rect">
            <a:avLst/>
          </a:prstGeom>
        </p:spPr>
      </p:pic>
    </p:spTree>
    <p:extLst>
      <p:ext uri="{BB962C8B-B14F-4D97-AF65-F5344CB8AC3E}">
        <p14:creationId xmlns:p14="http://schemas.microsoft.com/office/powerpoint/2010/main" val="365647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E102B-5563-4DF4-BBFB-7A521914ED54}"/>
              </a:ext>
            </a:extLst>
          </p:cNvPr>
          <p:cNvSpPr>
            <a:spLocks noGrp="1"/>
          </p:cNvSpPr>
          <p:nvPr>
            <p:ph type="title"/>
          </p:nvPr>
        </p:nvSpPr>
        <p:spPr/>
        <p:txBody>
          <a:bodyPr/>
          <a:lstStyle/>
          <a:p>
            <a:r>
              <a:rPr lang="en-CA" dirty="0"/>
              <a:t>Strategies for Product-Line Verification[1]</a:t>
            </a:r>
          </a:p>
        </p:txBody>
      </p:sp>
      <p:sp>
        <p:nvSpPr>
          <p:cNvPr id="4" name="Slide Number Placeholder 3">
            <a:extLst>
              <a:ext uri="{FF2B5EF4-FFF2-40B4-BE49-F238E27FC236}">
                <a16:creationId xmlns:a16="http://schemas.microsoft.com/office/drawing/2014/main" id="{D4273263-61CE-4A3F-8D40-80FB18AAA55D}"/>
              </a:ext>
            </a:extLst>
          </p:cNvPr>
          <p:cNvSpPr>
            <a:spLocks noGrp="1"/>
          </p:cNvSpPr>
          <p:nvPr>
            <p:ph type="sldNum" sz="quarter" idx="12"/>
          </p:nvPr>
        </p:nvSpPr>
        <p:spPr/>
        <p:txBody>
          <a:bodyPr/>
          <a:lstStyle/>
          <a:p>
            <a:fld id="{89456DF9-7ABE-4DA3-87DA-B2AEED84E1A6}" type="slidenum">
              <a:rPr lang="en-CA" smtClean="0"/>
              <a:t>8</a:t>
            </a:fld>
            <a:endParaRPr lang="en-CA"/>
          </a:p>
        </p:txBody>
      </p:sp>
      <p:pic>
        <p:nvPicPr>
          <p:cNvPr id="8" name="Picture 7">
            <a:extLst>
              <a:ext uri="{FF2B5EF4-FFF2-40B4-BE49-F238E27FC236}">
                <a16:creationId xmlns:a16="http://schemas.microsoft.com/office/drawing/2014/main" id="{BB7CDAA8-3A11-4170-BDA6-8B62817D6BF5}"/>
              </a:ext>
            </a:extLst>
          </p:cNvPr>
          <p:cNvPicPr>
            <a:picLocks noChangeAspect="1"/>
          </p:cNvPicPr>
          <p:nvPr/>
        </p:nvPicPr>
        <p:blipFill>
          <a:blip r:embed="rId3"/>
          <a:stretch>
            <a:fillRect/>
          </a:stretch>
        </p:blipFill>
        <p:spPr>
          <a:xfrm>
            <a:off x="838200" y="2140772"/>
            <a:ext cx="9726804" cy="3238052"/>
          </a:xfrm>
          <a:prstGeom prst="rect">
            <a:avLst/>
          </a:prstGeom>
        </p:spPr>
      </p:pic>
    </p:spTree>
    <p:extLst>
      <p:ext uri="{BB962C8B-B14F-4D97-AF65-F5344CB8AC3E}">
        <p14:creationId xmlns:p14="http://schemas.microsoft.com/office/powerpoint/2010/main" val="868648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E102B-5563-4DF4-BBFB-7A521914ED54}"/>
              </a:ext>
            </a:extLst>
          </p:cNvPr>
          <p:cNvSpPr>
            <a:spLocks noGrp="1"/>
          </p:cNvSpPr>
          <p:nvPr>
            <p:ph type="title"/>
          </p:nvPr>
        </p:nvSpPr>
        <p:spPr/>
        <p:txBody>
          <a:bodyPr/>
          <a:lstStyle/>
          <a:p>
            <a:r>
              <a:rPr lang="en-CA" dirty="0"/>
              <a:t>Strategies for Product-Line Verification[1]</a:t>
            </a:r>
          </a:p>
        </p:txBody>
      </p:sp>
      <p:sp>
        <p:nvSpPr>
          <p:cNvPr id="4" name="Slide Number Placeholder 3">
            <a:extLst>
              <a:ext uri="{FF2B5EF4-FFF2-40B4-BE49-F238E27FC236}">
                <a16:creationId xmlns:a16="http://schemas.microsoft.com/office/drawing/2014/main" id="{D4273263-61CE-4A3F-8D40-80FB18AAA55D}"/>
              </a:ext>
            </a:extLst>
          </p:cNvPr>
          <p:cNvSpPr>
            <a:spLocks noGrp="1"/>
          </p:cNvSpPr>
          <p:nvPr>
            <p:ph type="sldNum" sz="quarter" idx="12"/>
          </p:nvPr>
        </p:nvSpPr>
        <p:spPr/>
        <p:txBody>
          <a:bodyPr/>
          <a:lstStyle/>
          <a:p>
            <a:fld id="{89456DF9-7ABE-4DA3-87DA-B2AEED84E1A6}" type="slidenum">
              <a:rPr lang="en-CA" smtClean="0"/>
              <a:t>9</a:t>
            </a:fld>
            <a:endParaRPr lang="en-CA"/>
          </a:p>
        </p:txBody>
      </p:sp>
      <p:pic>
        <p:nvPicPr>
          <p:cNvPr id="3" name="Picture 2">
            <a:extLst>
              <a:ext uri="{FF2B5EF4-FFF2-40B4-BE49-F238E27FC236}">
                <a16:creationId xmlns:a16="http://schemas.microsoft.com/office/drawing/2014/main" id="{13AD59C7-46F3-400C-8C0E-F109BB69EC34}"/>
              </a:ext>
            </a:extLst>
          </p:cNvPr>
          <p:cNvPicPr>
            <a:picLocks noChangeAspect="1"/>
          </p:cNvPicPr>
          <p:nvPr/>
        </p:nvPicPr>
        <p:blipFill>
          <a:blip r:embed="rId3"/>
          <a:stretch>
            <a:fillRect/>
          </a:stretch>
        </p:blipFill>
        <p:spPr>
          <a:xfrm>
            <a:off x="369481" y="2700353"/>
            <a:ext cx="5494867" cy="2971362"/>
          </a:xfrm>
          <a:prstGeom prst="rect">
            <a:avLst/>
          </a:prstGeom>
        </p:spPr>
      </p:pic>
      <p:pic>
        <p:nvPicPr>
          <p:cNvPr id="5" name="Picture 4">
            <a:extLst>
              <a:ext uri="{FF2B5EF4-FFF2-40B4-BE49-F238E27FC236}">
                <a16:creationId xmlns:a16="http://schemas.microsoft.com/office/drawing/2014/main" id="{D2F5F896-FE74-4023-941A-5694A0BD1F05}"/>
              </a:ext>
            </a:extLst>
          </p:cNvPr>
          <p:cNvPicPr>
            <a:picLocks noChangeAspect="1"/>
          </p:cNvPicPr>
          <p:nvPr/>
        </p:nvPicPr>
        <p:blipFill>
          <a:blip r:embed="rId4"/>
          <a:stretch>
            <a:fillRect/>
          </a:stretch>
        </p:blipFill>
        <p:spPr>
          <a:xfrm>
            <a:off x="6096000" y="2603430"/>
            <a:ext cx="5763716" cy="3068285"/>
          </a:xfrm>
          <a:prstGeom prst="rect">
            <a:avLst/>
          </a:prstGeom>
        </p:spPr>
      </p:pic>
      <p:sp>
        <p:nvSpPr>
          <p:cNvPr id="6" name="TextBox 5">
            <a:extLst>
              <a:ext uri="{FF2B5EF4-FFF2-40B4-BE49-F238E27FC236}">
                <a16:creationId xmlns:a16="http://schemas.microsoft.com/office/drawing/2014/main" id="{E4E7E561-C259-43B4-837A-A093A4F2E773}"/>
              </a:ext>
            </a:extLst>
          </p:cNvPr>
          <p:cNvSpPr txBox="1"/>
          <p:nvPr/>
        </p:nvSpPr>
        <p:spPr>
          <a:xfrm>
            <a:off x="4399510" y="1690688"/>
            <a:ext cx="3392980" cy="523220"/>
          </a:xfrm>
          <a:prstGeom prst="rect">
            <a:avLst/>
          </a:prstGeom>
          <a:noFill/>
        </p:spPr>
        <p:txBody>
          <a:bodyPr wrap="none" rtlCol="0">
            <a:spAutoFit/>
          </a:bodyPr>
          <a:lstStyle/>
          <a:p>
            <a:r>
              <a:rPr lang="en-CA" sz="2800" dirty="0" err="1"/>
              <a:t>EMailClient</a:t>
            </a:r>
            <a:r>
              <a:rPr lang="en-CA" sz="2800" dirty="0"/>
              <a:t> + Forward</a:t>
            </a:r>
          </a:p>
        </p:txBody>
      </p:sp>
      <p:sp>
        <p:nvSpPr>
          <p:cNvPr id="7" name="Speech Bubble: Rectangle 6">
            <a:extLst>
              <a:ext uri="{FF2B5EF4-FFF2-40B4-BE49-F238E27FC236}">
                <a16:creationId xmlns:a16="http://schemas.microsoft.com/office/drawing/2014/main" id="{8B0A8951-4201-4A50-B8B9-64F595F70EE9}"/>
              </a:ext>
            </a:extLst>
          </p:cNvPr>
          <p:cNvSpPr/>
          <p:nvPr/>
        </p:nvSpPr>
        <p:spPr>
          <a:xfrm>
            <a:off x="8610600" y="1369474"/>
            <a:ext cx="2958368" cy="683580"/>
          </a:xfrm>
          <a:prstGeom prst="wedgeRectCallout">
            <a:avLst>
              <a:gd name="adj1" fmla="val -78150"/>
              <a:gd name="adj2" fmla="val 430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Two configurations</a:t>
            </a:r>
          </a:p>
        </p:txBody>
      </p:sp>
      <p:sp>
        <p:nvSpPr>
          <p:cNvPr id="8" name="Rectangle 7">
            <a:extLst>
              <a:ext uri="{FF2B5EF4-FFF2-40B4-BE49-F238E27FC236}">
                <a16:creationId xmlns:a16="http://schemas.microsoft.com/office/drawing/2014/main" id="{6B9EAB1F-8750-4674-97AD-12B83D847452}"/>
              </a:ext>
            </a:extLst>
          </p:cNvPr>
          <p:cNvSpPr/>
          <p:nvPr/>
        </p:nvSpPr>
        <p:spPr>
          <a:xfrm>
            <a:off x="970059" y="2941983"/>
            <a:ext cx="1828800" cy="2146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BFA73AC3-291F-409B-BF43-7BF126FEB7D5}"/>
              </a:ext>
            </a:extLst>
          </p:cNvPr>
          <p:cNvSpPr/>
          <p:nvPr/>
        </p:nvSpPr>
        <p:spPr>
          <a:xfrm>
            <a:off x="2665012" y="3786146"/>
            <a:ext cx="3099684" cy="2146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72745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3518</TotalTime>
  <Words>977</Words>
  <Application>Microsoft Office PowerPoint</Application>
  <PresentationFormat>Widescreen</PresentationFormat>
  <Paragraphs>158</Paragraphs>
  <Slides>36</Slides>
  <Notes>6</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Cambria Math</vt:lpstr>
      <vt:lpstr>Office Theme</vt:lpstr>
      <vt:lpstr>Software Product Line Analysis Techniques</vt:lpstr>
      <vt:lpstr>PowerPoint Presentation</vt:lpstr>
      <vt:lpstr>PowerPoint Presentation</vt:lpstr>
      <vt:lpstr>Strategies for Product-Line Verification[1]</vt:lpstr>
      <vt:lpstr>Strategies for Product-Line Verification[1]</vt:lpstr>
      <vt:lpstr>Strategies for Product-Line Verification[1]</vt:lpstr>
      <vt:lpstr>Strategies for Product-Line Verification[1]</vt:lpstr>
      <vt:lpstr>Strategies for Product-Line Verification[1]</vt:lpstr>
      <vt:lpstr>Strategies for Product-Line Verification[1]</vt:lpstr>
      <vt:lpstr>Strategies for Product-Line Verification[1]</vt:lpstr>
      <vt:lpstr>Strategies for Product-Line Verification[1]</vt:lpstr>
      <vt:lpstr>PowerPoint Presentation</vt:lpstr>
      <vt:lpstr>Scalable Analysis of Variable Software</vt:lpstr>
      <vt:lpstr>Scalable Analysis of Variable Software</vt:lpstr>
      <vt:lpstr>Scalable Analysis of Variable Software</vt:lpstr>
      <vt:lpstr>PowerPoint Presentation</vt:lpstr>
      <vt:lpstr>Variability-Aware Abstract Interpretation</vt:lpstr>
      <vt:lpstr>Variability-Aware Abstract Interpretation</vt:lpstr>
      <vt:lpstr>Variability-Aware Abstract Interpretation</vt:lpstr>
      <vt:lpstr>PowerPoint Presentation</vt:lpstr>
      <vt:lpstr>Product Line Type Checking</vt:lpstr>
      <vt:lpstr>Product Line Type Checking</vt:lpstr>
      <vt:lpstr>Product Line Type Checking</vt:lpstr>
      <vt:lpstr>PowerPoint Presentation</vt:lpstr>
      <vt:lpstr>SuperC</vt:lpstr>
      <vt:lpstr>SuperC</vt:lpstr>
      <vt:lpstr>SuperC</vt:lpstr>
      <vt:lpstr>PowerPoint Presentation</vt:lpstr>
      <vt:lpstr>SPLLIFT</vt:lpstr>
      <vt:lpstr>SPLLIFT</vt:lpstr>
      <vt:lpstr>SPLLIFT</vt:lpstr>
      <vt:lpstr>PowerPoint Presentation</vt:lpstr>
      <vt:lpstr>Featured Transition Systems</vt:lpstr>
      <vt:lpstr>Featured Transition Systems</vt:lpstr>
      <vt:lpstr>Featured Transition Systems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Product Line Analysis Techniques</dc:title>
  <dc:creator>Ramy Shahin</dc:creator>
  <cp:lastModifiedBy>Ramy Shahin</cp:lastModifiedBy>
  <cp:revision>52</cp:revision>
  <dcterms:created xsi:type="dcterms:W3CDTF">2018-03-08T04:50:32Z</dcterms:created>
  <dcterms:modified xsi:type="dcterms:W3CDTF">2018-03-11T08:35:07Z</dcterms:modified>
</cp:coreProperties>
</file>